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EB Garamond"/>
      <p:regular r:id="rId27"/>
      <p:bold r:id="rId28"/>
      <p:italic r:id="rId29"/>
      <p:boldItalic r:id="rId30"/>
    </p:embeddedFont>
    <p:embeddedFont>
      <p:font typeface="Playfair Display SemiBold"/>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EBGaramond-bold.fntdata"/><Relationship Id="rId27" Type="http://schemas.openxmlformats.org/officeDocument/2006/relationships/font" Target="fonts/EBGaramon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EBGaramon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layfairDisplaySemiBold-regular.fntdata"/><Relationship Id="rId30" Type="http://schemas.openxmlformats.org/officeDocument/2006/relationships/font" Target="fonts/EBGaramond-boldItalic.fntdata"/><Relationship Id="rId11" Type="http://schemas.openxmlformats.org/officeDocument/2006/relationships/slide" Target="slides/slide6.xml"/><Relationship Id="rId33" Type="http://schemas.openxmlformats.org/officeDocument/2006/relationships/font" Target="fonts/PlayfairDisplaySemiBold-italic.fntdata"/><Relationship Id="rId10" Type="http://schemas.openxmlformats.org/officeDocument/2006/relationships/slide" Target="slides/slide5.xml"/><Relationship Id="rId32" Type="http://schemas.openxmlformats.org/officeDocument/2006/relationships/font" Target="fonts/PlayfairDisplaySemiBold-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PlayfairDisplaySemiBold-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a97f5a86b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a97f5a86b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afternoon everyone!</a:t>
            </a:r>
            <a:endParaRPr/>
          </a:p>
          <a:p>
            <a:pPr indent="0" lvl="0" marL="0" rtl="0" algn="l">
              <a:spcBef>
                <a:spcPts val="0"/>
              </a:spcBef>
              <a:spcAft>
                <a:spcPts val="0"/>
              </a:spcAft>
              <a:buNone/>
            </a:pPr>
            <a:r>
              <a:rPr lang="en"/>
              <a:t>This is my presentation on a set of papers I consider fundamental to today's arms race in AI: </a:t>
            </a:r>
            <a:endParaRPr/>
          </a:p>
          <a:p>
            <a:pPr indent="0" lvl="0" marL="0" rtl="0" algn="l">
              <a:spcBef>
                <a:spcPts val="0"/>
              </a:spcBef>
              <a:spcAft>
                <a:spcPts val="0"/>
              </a:spcAft>
              <a:buNone/>
            </a:pPr>
            <a:r>
              <a:rPr lang="en"/>
              <a:t>Scaling laws for large language models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ac3534c94c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ac3534c94c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resulting model-size vs compute overhead trade-off is therefore identical across all compute budgets.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a97f5a86bc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a97f5a86bc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analysis clearly suggests that given the training compute budget for many current LLMs, smaller models should have been trained on more tokens to achieve the most performant model.</a:t>
            </a:r>
            <a:br>
              <a:rPr lang="en"/>
            </a:br>
            <a:r>
              <a:rPr lang="en"/>
              <a:t>The Massive Multitask Language Understanding (MMLU) benchmark (Hendrycks et al., 2020) consists of a range of exam-like questions on academic subjects. In Table 6, we report Chinchilla’s average 5-shot performance on MMLU (the full breakdown of results is shown in Table A6). On this benchmark, Chinchilla significantly outperforms Gopher despite being much smaller, with an average accuracy of 67.6% (improving upon Gopher by 7.6%). Remarkably, Chinchilla even outperforms the expert forecast for June 2023 of 63.4% accuracy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a97f5a86bc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a97f5a86bc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resulting model-size vs compute overhead trade-off is therefore identical across all compute budgets.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a97f5a86bc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a97f5a86bc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chemeClr val="dk1"/>
                </a:solidFill>
                <a:highlight>
                  <a:srgbClr val="FFFFFF"/>
                </a:highlight>
                <a:latin typeface="Roboto"/>
                <a:ea typeface="Roboto"/>
                <a:cs typeface="Roboto"/>
                <a:sym typeface="Roboto"/>
              </a:rPr>
              <a:t>As depicted in the graph, there exists a substantial region where you can reduce the optimal model size with minimal compute overhead. For example, the compute overhead for 75% of the optimal model size is only 2.8%, whereas for half of the optimal model size, the overhead rises to 20%. As we move towards smaller models, we observe an asymptotic trend, and at 25% of the compute-optimal model size, the compute overhead increases rapidly to 188%.</a:t>
            </a:r>
            <a:endParaRPr sz="1600">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600">
                <a:solidFill>
                  <a:schemeClr val="dk1"/>
                </a:solidFill>
                <a:highlight>
                  <a:srgbClr val="FFFFFF"/>
                </a:highlight>
                <a:latin typeface="Roboto"/>
                <a:ea typeface="Roboto"/>
                <a:cs typeface="Roboto"/>
                <a:sym typeface="Roboto"/>
              </a:rPr>
              <a:t>Deciding where to position oneself on this curve relies on how often you’re going to run inference. If you never run inference, you should go with Chinchilla. If you run inference occasionally, you should take a slightly smaller model and in the limit (running inference infinitely often), you should take the smallest model possible (i.e. with infinite compute overhead).</a:t>
            </a:r>
            <a:endParaRPr sz="1600">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600">
                <a:solidFill>
                  <a:schemeClr val="dk1"/>
                </a:solidFill>
                <a:highlight>
                  <a:srgbClr val="FFFFFF"/>
                </a:highlight>
                <a:latin typeface="Roboto"/>
                <a:ea typeface="Roboto"/>
                <a:cs typeface="Roboto"/>
                <a:sym typeface="Roboto"/>
              </a:rPr>
              <a:t>However, while the analysis predicts that you can continue to reduce the model size, in practice you’ll likely hit the </a:t>
            </a:r>
            <a:r>
              <a:rPr i="1" lang="en" sz="1600">
                <a:solidFill>
                  <a:schemeClr val="dk1"/>
                </a:solidFill>
                <a:highlight>
                  <a:srgbClr val="FFFFFF"/>
                </a:highlight>
                <a:latin typeface="Roboto"/>
                <a:ea typeface="Roboto"/>
                <a:cs typeface="Roboto"/>
                <a:sym typeface="Roboto"/>
              </a:rPr>
              <a:t>critical model size</a:t>
            </a:r>
            <a:r>
              <a:rPr lang="en" sz="1600">
                <a:solidFill>
                  <a:schemeClr val="dk1"/>
                </a:solidFill>
                <a:highlight>
                  <a:srgbClr val="FFFFFF"/>
                </a:highlight>
                <a:latin typeface="Roboto"/>
                <a:ea typeface="Roboto"/>
                <a:cs typeface="Roboto"/>
                <a:sym typeface="Roboto"/>
              </a:rPr>
              <a:t>. Essentially, the critical model size is the minimal LLM capacity required to reach a particular loss level, and further reducing the model size beyond this point is near-impossible. Based on my analysis, I estimate that the critical model size is around 30% of the Chinchilla optimal model and incurs a 100% overhead. Note that you shouldn’t think of the critical model size as a hard threshold but more like a region where you can expect diminishing returns. If you’re not looking for the smallest possible model, you can always opt to be more conservative and select a model size within 40-60% of the compute-optimal model size and expect a 10-42% compute overhead.</a:t>
            </a:r>
            <a:endParaRPr sz="1600">
              <a:solidFill>
                <a:schemeClr val="dk1"/>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sz="1600">
              <a:solidFill>
                <a:srgbClr val="F8F8F2"/>
              </a:solidFill>
              <a:highlight>
                <a:srgbClr val="23252F"/>
              </a:highlight>
              <a:latin typeface="Roboto"/>
              <a:ea typeface="Roboto"/>
              <a:cs typeface="Roboto"/>
              <a:sym typeface="Roboto"/>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a97f5a86bc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a97f5a86bc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a97f5a86bc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a97f5a86bc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a97f5a86b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a97f5a86b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a97f5a86bc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a97f5a86bc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Text-books</a:t>
            </a:r>
            <a:endParaRPr/>
          </a:p>
          <a:p>
            <a:pPr indent="0" lvl="0" marL="0" rtl="0" algn="l">
              <a:spcBef>
                <a:spcPts val="0"/>
              </a:spcBef>
              <a:spcAft>
                <a:spcPts val="0"/>
              </a:spcAft>
              <a:buNone/>
            </a:pPr>
            <a:r>
              <a:rPr lang="en"/>
              <a:t>Effect of self-learning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a97f5a86bc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a97f5a86bc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Scaling laws in their current form are empirical relationships between model performance and training hyperparameters like model size, dataset size, and the amount of compute used.</a:t>
            </a:r>
            <a:endParaRPr/>
          </a:p>
          <a:p>
            <a:pPr indent="0" lvl="0" marL="0" rtl="0" algn="l">
              <a:spcBef>
                <a:spcPts val="0"/>
              </a:spcBef>
              <a:spcAft>
                <a:spcPts val="0"/>
              </a:spcAft>
              <a:buNone/>
            </a:pPr>
            <a:r>
              <a:rPr lang="en"/>
              <a:t>Especially important are the 2 questions on the screen.</a:t>
            </a:r>
            <a:br>
              <a:rPr lang="en"/>
            </a:br>
            <a:br>
              <a:rPr lang="en"/>
            </a:br>
            <a:r>
              <a:rPr lang="en"/>
              <a:t>Moore's prediction has been used in the semiconductor industry to guide long-term planning and to set targets for research and development, thus functioning to some extent as a self-fulfilling prophecy. Advancements in digital electronics, such as the reduction in quality-adjusted microprocessor prices, the increase in memory capacity (RAM and flash), the improvement of sensors, and even the number and size of pixels in digital cameras, are strongly linked to Moore's law. These ongoing changes in digital electronics have been a driving force of technological and social change, productivity, and economic growth.</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a97f5a86bc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a97f5a86bc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first works in this area was the openai paper by Kaplan and colleagues in 2020 who trained decoder-only transformer language models primarily on a dataset called WebText2 - which has about 100GB of text primarily from Reddit.</a:t>
            </a:r>
            <a:endParaRPr/>
          </a:p>
          <a:p>
            <a:pPr indent="0" lvl="0" marL="0" rtl="0" algn="l">
              <a:spcBef>
                <a:spcPts val="0"/>
              </a:spcBef>
              <a:spcAft>
                <a:spcPts val="0"/>
              </a:spcAft>
              <a:buNone/>
            </a:pPr>
            <a:r>
              <a:rPr lang="en"/>
              <a:t>They trained a lot of models varying a number of factors: </a:t>
            </a:r>
            <a:endParaRPr/>
          </a:p>
          <a:p>
            <a:pPr indent="0" lvl="0" marL="0" rtl="0" algn="l">
              <a:spcBef>
                <a:spcPts val="0"/>
              </a:spcBef>
              <a:spcAft>
                <a:spcPts val="0"/>
              </a:spcAft>
              <a:buNone/>
            </a:pPr>
            <a:r>
              <a:rPr lang="en"/>
              <a:t>so they trained models ranging in size from 768M to 1.5B parameters (which is unfortunately small in today's context), dataset sizes from (22M to 22B tokens) and more.</a:t>
            </a:r>
            <a:endParaRPr/>
          </a:p>
          <a:p>
            <a:pPr indent="0" lvl="0" marL="0" rtl="0" algn="l">
              <a:spcBef>
                <a:spcPts val="0"/>
              </a:spcBef>
              <a:spcAft>
                <a:spcPts val="0"/>
              </a:spcAft>
              <a:buNone/>
            </a:pPr>
            <a:r>
              <a:rPr lang="en"/>
              <a:t>They then find that the power law on the screen is what fit the data the best and that the result holds </a:t>
            </a:r>
            <a:r>
              <a:rPr lang="en">
                <a:solidFill>
                  <a:srgbClr val="1C1917"/>
                </a:solidFill>
                <a:highlight>
                  <a:srgbClr val="FFFFFF"/>
                </a:highlight>
                <a:latin typeface="Roboto"/>
                <a:ea typeface="Roboto"/>
                <a:cs typeface="Roboto"/>
                <a:sym typeface="Roboto"/>
              </a:rPr>
              <a:t>across over 7 orders of magnitude in scale</a:t>
            </a:r>
            <a:endParaRPr>
              <a:solidFill>
                <a:srgbClr val="1C1917"/>
              </a:solidFill>
              <a:highlight>
                <a:srgbClr val="FFFFFF"/>
              </a:highlight>
              <a:latin typeface="Roboto"/>
              <a:ea typeface="Roboto"/>
              <a:cs typeface="Roboto"/>
              <a:sym typeface="Roboto"/>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First of all, it’s insane that this equation exists. There is no obvious reason that the loss should be predicted from just N and D, let alone in such a simple way, where N and D don’t even interact.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a97f5a86bc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a97f5a86bc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They also approximate a relationship between the total non-embedding compute and the model size and dataset size.</a:t>
            </a:r>
            <a:endParaRPr/>
          </a:p>
          <a:p>
            <a:pPr indent="0" lvl="0" marL="0" rtl="0" algn="l">
              <a:spcBef>
                <a:spcPts val="0"/>
              </a:spcBef>
              <a:spcAft>
                <a:spcPts val="0"/>
              </a:spcAft>
              <a:buNone/>
            </a:pPr>
            <a:r>
              <a:rPr lang="en"/>
              <a:t>This approximate value hold true with marginal differences from the actual accurate parameter numbers at large scales.</a:t>
            </a:r>
            <a:endParaRPr/>
          </a:p>
          <a:p>
            <a:pPr indent="0" lvl="0" marL="0" rtl="0" algn="l">
              <a:spcBef>
                <a:spcPts val="0"/>
              </a:spcBef>
              <a:spcAft>
                <a:spcPts val="0"/>
              </a:spcAft>
              <a:buNone/>
            </a:pPr>
            <a:r>
              <a:t/>
            </a:r>
            <a:endParaRPr/>
          </a:p>
          <a:p>
            <a:pPr indent="0" lvl="0" marL="0" rtl="0" algn="l">
              <a:spcBef>
                <a:spcPts val="0"/>
              </a:spcBef>
              <a:spcAft>
                <a:spcPts val="0"/>
              </a:spcAft>
              <a:buNone/>
            </a:pPr>
            <a:r>
              <a:rPr i="1" lang="en"/>
              <a:t>[Explain the equation]</a:t>
            </a:r>
            <a:endParaRPr i="1"/>
          </a:p>
          <a:p>
            <a:pPr indent="0" lvl="0" marL="0" rtl="0" algn="l">
              <a:spcBef>
                <a:spcPts val="0"/>
              </a:spcBef>
              <a:spcAft>
                <a:spcPts val="0"/>
              </a:spcAft>
              <a:buNone/>
            </a:pPr>
            <a:r>
              <a:t/>
            </a:r>
            <a:endParaRPr/>
          </a:p>
          <a:p>
            <a:pPr indent="0" lvl="0" marL="0" rtl="0" algn="l">
              <a:spcBef>
                <a:spcPts val="0"/>
              </a:spcBef>
              <a:spcAft>
                <a:spcPts val="0"/>
              </a:spcAft>
              <a:buNone/>
            </a:pPr>
            <a:r>
              <a:rPr lang="en"/>
              <a:t>Now, we've seen the two equations that tie together loss, model size, dataset size and compute.</a:t>
            </a:r>
            <a:endParaRPr/>
          </a:p>
          <a:p>
            <a:pPr indent="0" lvl="0" marL="0" rtl="0" algn="l">
              <a:spcBef>
                <a:spcPts val="0"/>
              </a:spcBef>
              <a:spcAft>
                <a:spcPts val="0"/>
              </a:spcAft>
              <a:buNone/>
            </a:pPr>
            <a:r>
              <a:rPr lang="en"/>
              <a:t>Lets look at some inferences that Kaplan and colleagues make from them.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a97f5a86bc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a97f5a86bc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a97f5a86bc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a97f5a86bc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ac3534c94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ac3534c94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power laws show performance improves rapidly with model size, slowly with data size and training steps. Specifically: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Loss scales as a power αN ~ 0.08 of number of parameters</a:t>
            </a:r>
            <a:endParaRPr/>
          </a:p>
          <a:p>
            <a:pPr indent="0" lvl="0" marL="0" rtl="0" algn="l">
              <a:spcBef>
                <a:spcPts val="0"/>
              </a:spcBef>
              <a:spcAft>
                <a:spcPts val="0"/>
              </a:spcAft>
              <a:buClr>
                <a:schemeClr val="dk1"/>
              </a:buClr>
              <a:buSzPts val="1100"/>
              <a:buFont typeface="Arial"/>
              <a:buNone/>
            </a:pPr>
            <a:r>
              <a:rPr lang="en"/>
              <a:t>Loss scales as a power αD ~ 0.1 of dataset size</a:t>
            </a:r>
            <a:endParaRPr/>
          </a:p>
          <a:p>
            <a:pPr indent="0" lvl="0" marL="0" rtl="0" algn="l">
              <a:spcBef>
                <a:spcPts val="0"/>
              </a:spcBef>
              <a:spcAft>
                <a:spcPts val="0"/>
              </a:spcAft>
              <a:buClr>
                <a:schemeClr val="dk1"/>
              </a:buClr>
              <a:buSzPts val="1100"/>
              <a:buFont typeface="Arial"/>
              <a:buNone/>
            </a:pPr>
            <a:r>
              <a:rPr lang="en"/>
              <a:t>Loss scales as a power αS ~ 0.8 of number of training steps</a:t>
            </a:r>
            <a:endParaRPr/>
          </a:p>
          <a:p>
            <a:pPr indent="0" lvl="0" marL="0" rtl="0" algn="l">
              <a:spcBef>
                <a:spcPts val="0"/>
              </a:spcBef>
              <a:spcAft>
                <a:spcPts val="0"/>
              </a:spcAft>
              <a:buClr>
                <a:schemeClr val="dk1"/>
              </a:buClr>
              <a:buSzPts val="1100"/>
              <a:buFont typeface="Arial"/>
              <a:buNone/>
            </a:pPr>
            <a:r>
              <a:rPr lang="en"/>
              <a:t>So increasing the model size gives the biggest performance boost per unit of compute budget.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Conversely, the critical batch size (determining parallelism efficiency) scales as a power αB ~ 0.2 of the loss.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So as models become larger, the batch size can increase while maintaining efficiency. This keeps the number of serial steps from growing.</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Putting these relations together shows the optimal allocation is for the model size to capture most compute budget increases. For example, a 100x increase in compute should be allocated roughly as: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Model size increased by 100^(1/(1/αN + 1/αB + 1/αS)) ~ 100^0.73 = 5x</a:t>
            </a:r>
            <a:endParaRPr/>
          </a:p>
          <a:p>
            <a:pPr indent="0" lvl="0" marL="0" rtl="0" algn="l">
              <a:spcBef>
                <a:spcPts val="0"/>
              </a:spcBef>
              <a:spcAft>
                <a:spcPts val="0"/>
              </a:spcAft>
              <a:buClr>
                <a:schemeClr val="dk1"/>
              </a:buClr>
              <a:buSzPts val="1100"/>
              <a:buFont typeface="Arial"/>
              <a:buNone/>
            </a:pPr>
            <a:r>
              <a:rPr lang="en"/>
              <a:t>Batch size increased by 100^(1/(1/αN + 1/αB + 1/αS))/αB = 100^0.24 = 1.7x</a:t>
            </a:r>
            <a:endParaRPr/>
          </a:p>
          <a:p>
            <a:pPr indent="0" lvl="0" marL="0" rtl="0" algn="l">
              <a:spcBef>
                <a:spcPts val="0"/>
              </a:spcBef>
              <a:spcAft>
                <a:spcPts val="0"/>
              </a:spcAft>
              <a:buClr>
                <a:schemeClr val="dk1"/>
              </a:buClr>
              <a:buSzPts val="1100"/>
              <a:buFont typeface="Arial"/>
              <a:buNone/>
            </a:pPr>
            <a:r>
              <a:rPr lang="en"/>
              <a:t>Number of steps increased by 100^(1/(1/αN + 1/αB + 1/αS))/αS = 100^0.03 = 1.07x</a:t>
            </a:r>
            <a:endParaRPr/>
          </a:p>
          <a:p>
            <a:pPr indent="0" lvl="0" marL="0" rtl="0" algn="l">
              <a:spcBef>
                <a:spcPts val="0"/>
              </a:spcBef>
              <a:spcAft>
                <a:spcPts val="0"/>
              </a:spcAft>
              <a:buClr>
                <a:schemeClr val="dk1"/>
              </a:buClr>
              <a:buSzPts val="1100"/>
              <a:buFont typeface="Arial"/>
              <a:buNone/>
            </a:pPr>
            <a:r>
              <a:rPr lang="en"/>
              <a:t>So the model size grows rapidly while data size and training time increase slowly. This improves sample efficiency - requiring less data and training to reach a performance level.</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In conclusion, the power laws make clear that larger models benefit more from additional compute, so for optimal performance that is where extra compute budget should be allocated.</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a97f5a86bc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a97f5a86bc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In Chinchilla’s third approach to estimating the scaling laws, the authors argue that the loss can be modelled as a function of the parameter count and number of seen tokens: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In Chinchilla’s third approach to estimating the scaling laws, the authors argue that the loss can be modelled as a function of the parameter count and number of seen tokens: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The authors fitted the parameters on a series of experiments with various model sizes and training tokens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a97f5a86bc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a97f5a86bc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Follow power laws!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what do these equations really mean?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image" Target="../media/image8.png"/><Relationship Id="rId5"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9.png"/><Relationship Id="rId4" Type="http://schemas.openxmlformats.org/officeDocument/2006/relationships/image" Target="../media/image10.png"/><Relationship Id="rId5"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6.png"/><Relationship Id="rId5" Type="http://schemas.openxmlformats.org/officeDocument/2006/relationships/image" Target="../media/image3.png"/><Relationship Id="rId6"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11.png"/><Relationship Id="rId6"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353250" y="2041350"/>
            <a:ext cx="8437500" cy="75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Scaling laws for large language models</a:t>
            </a:r>
            <a:endParaRPr sz="3600">
              <a:solidFill>
                <a:schemeClr val="dk2"/>
              </a:solidFill>
              <a:latin typeface="Playfair Display SemiBold"/>
              <a:ea typeface="Playfair Display SemiBold"/>
              <a:cs typeface="Playfair Display SemiBold"/>
              <a:sym typeface="Playfair Display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2"/>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Optimal Allocation of Compute</a:t>
            </a:r>
            <a:endParaRPr sz="3600">
              <a:solidFill>
                <a:schemeClr val="dk2"/>
              </a:solidFill>
              <a:latin typeface="Playfair Display SemiBold"/>
              <a:ea typeface="Playfair Display SemiBold"/>
              <a:cs typeface="Playfair Display SemiBold"/>
              <a:sym typeface="Playfair Display SemiBold"/>
            </a:endParaRPr>
          </a:p>
        </p:txBody>
      </p:sp>
      <p:sp>
        <p:nvSpPr>
          <p:cNvPr id="156" name="Google Shape;156;p22"/>
          <p:cNvSpPr txBox="1"/>
          <p:nvPr/>
        </p:nvSpPr>
        <p:spPr>
          <a:xfrm>
            <a:off x="324000" y="1139700"/>
            <a:ext cx="8572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Unlike Kaplan et al., 2020, Hoffman et al., 2022 recommend that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given a 10x increase in compute,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the model size and number of training tokens should be scaled in </a:t>
            </a:r>
            <a:r>
              <a:rPr i="1" lang="en" sz="2400">
                <a:solidFill>
                  <a:schemeClr val="dk1"/>
                </a:solidFill>
                <a:latin typeface="EB Garamond"/>
                <a:ea typeface="EB Garamond"/>
                <a:cs typeface="EB Garamond"/>
                <a:sym typeface="EB Garamond"/>
              </a:rPr>
              <a:t>equal</a:t>
            </a:r>
            <a:r>
              <a:rPr lang="en" sz="2400">
                <a:solidFill>
                  <a:schemeClr val="dk1"/>
                </a:solidFill>
                <a:latin typeface="EB Garamond"/>
                <a:ea typeface="EB Garamond"/>
                <a:cs typeface="EB Garamond"/>
                <a:sym typeface="EB Garamond"/>
              </a:rPr>
              <a:t> </a:t>
            </a:r>
            <a:r>
              <a:rPr i="1" lang="en" sz="2400">
                <a:solidFill>
                  <a:schemeClr val="dk1"/>
                </a:solidFill>
                <a:latin typeface="EB Garamond"/>
                <a:ea typeface="EB Garamond"/>
                <a:cs typeface="EB Garamond"/>
                <a:sym typeface="EB Garamond"/>
              </a:rPr>
              <a:t>proportions</a:t>
            </a:r>
            <a:r>
              <a:rPr lang="en" sz="2400">
                <a:solidFill>
                  <a:schemeClr val="dk1"/>
                </a:solidFill>
                <a:latin typeface="EB Garamond"/>
                <a:ea typeface="EB Garamond"/>
                <a:cs typeface="EB Garamond"/>
                <a:sym typeface="EB Garamond"/>
              </a:rPr>
              <a:t>.</a:t>
            </a:r>
            <a:endParaRPr sz="2400">
              <a:solidFill>
                <a:schemeClr val="dk1"/>
              </a:solidFill>
              <a:latin typeface="EB Garamond"/>
              <a:ea typeface="EB Garamond"/>
              <a:cs typeface="EB Garamond"/>
              <a:sym typeface="EB Garamond"/>
            </a:endParaRPr>
          </a:p>
        </p:txBody>
      </p:sp>
      <p:sp>
        <p:nvSpPr>
          <p:cNvPr id="157" name="Google Shape;157;p22"/>
          <p:cNvSpPr txBox="1"/>
          <p:nvPr/>
        </p:nvSpPr>
        <p:spPr>
          <a:xfrm>
            <a:off x="324000" y="46797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EB Garamond"/>
                <a:ea typeface="EB Garamond"/>
                <a:cs typeface="EB Garamond"/>
                <a:sym typeface="EB Garamond"/>
              </a:rPr>
              <a:t>Hoffmann, Jordan, et al. "Training compute-optimal large language models." arXiv preprint arXiv:2203.15556 (2022)</a:t>
            </a:r>
            <a:endParaRPr>
              <a:solidFill>
                <a:schemeClr val="dk2"/>
              </a:solidFill>
              <a:latin typeface="EB Garamond"/>
              <a:ea typeface="EB Garamond"/>
              <a:cs typeface="EB Garamond"/>
              <a:sym typeface="EB Garamond"/>
            </a:endParaRPr>
          </a:p>
        </p:txBody>
      </p:sp>
      <p:pic>
        <p:nvPicPr>
          <p:cNvPr id="158" name="Google Shape;158;p22"/>
          <p:cNvPicPr preferRelativeResize="0"/>
          <p:nvPr/>
        </p:nvPicPr>
        <p:blipFill>
          <a:blip r:embed="rId3">
            <a:alphaModFix/>
          </a:blip>
          <a:stretch>
            <a:fillRect/>
          </a:stretch>
        </p:blipFill>
        <p:spPr>
          <a:xfrm>
            <a:off x="8229600" y="274320"/>
            <a:ext cx="585216" cy="585216"/>
          </a:xfrm>
          <a:prstGeom prst="rect">
            <a:avLst/>
          </a:prstGeom>
          <a:noFill/>
          <a:ln>
            <a:noFill/>
          </a:ln>
        </p:spPr>
      </p:pic>
      <p:pic>
        <p:nvPicPr>
          <p:cNvPr id="159" name="Google Shape;159;p22"/>
          <p:cNvPicPr preferRelativeResize="0"/>
          <p:nvPr/>
        </p:nvPicPr>
        <p:blipFill>
          <a:blip r:embed="rId4">
            <a:alphaModFix/>
          </a:blip>
          <a:stretch>
            <a:fillRect/>
          </a:stretch>
        </p:blipFill>
        <p:spPr>
          <a:xfrm>
            <a:off x="978075" y="2880151"/>
            <a:ext cx="7207150" cy="1603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Chinchilla Optimal</a:t>
            </a:r>
            <a:endParaRPr sz="3600">
              <a:solidFill>
                <a:schemeClr val="dk2"/>
              </a:solidFill>
              <a:latin typeface="Playfair Display SemiBold"/>
              <a:ea typeface="Playfair Display SemiBold"/>
              <a:cs typeface="Playfair Display SemiBold"/>
              <a:sym typeface="Playfair Display SemiBold"/>
            </a:endParaRPr>
          </a:p>
        </p:txBody>
      </p:sp>
      <p:sp>
        <p:nvSpPr>
          <p:cNvPr id="165" name="Google Shape;165;p23"/>
          <p:cNvSpPr txBox="1"/>
          <p:nvPr/>
        </p:nvSpPr>
        <p:spPr>
          <a:xfrm>
            <a:off x="324000" y="1139700"/>
            <a:ext cx="8437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"For the compute budget used to train </a:t>
            </a:r>
            <a:r>
              <a:rPr i="1" lang="en" sz="2400">
                <a:solidFill>
                  <a:schemeClr val="dk1"/>
                </a:solidFill>
                <a:latin typeface="EB Garamond"/>
                <a:ea typeface="EB Garamond"/>
                <a:cs typeface="EB Garamond"/>
                <a:sym typeface="EB Garamond"/>
              </a:rPr>
              <a:t>Gopher</a:t>
            </a:r>
            <a:r>
              <a:rPr lang="en" sz="2400">
                <a:solidFill>
                  <a:schemeClr val="dk1"/>
                </a:solidFill>
                <a:latin typeface="EB Garamond"/>
                <a:ea typeface="EB Garamond"/>
                <a:cs typeface="EB Garamond"/>
                <a:sym typeface="EB Garamond"/>
              </a:rPr>
              <a:t>, the optimal model [</a:t>
            </a:r>
            <a:r>
              <a:rPr i="1" lang="en" sz="2400">
                <a:solidFill>
                  <a:schemeClr val="dk1"/>
                </a:solidFill>
                <a:latin typeface="EB Garamond"/>
                <a:ea typeface="EB Garamond"/>
                <a:cs typeface="EB Garamond"/>
                <a:sym typeface="EB Garamond"/>
              </a:rPr>
              <a:t>Chinchilla</a:t>
            </a:r>
            <a:r>
              <a:rPr lang="en" sz="2400">
                <a:solidFill>
                  <a:schemeClr val="dk1"/>
                </a:solidFill>
                <a:latin typeface="EB Garamond"/>
                <a:ea typeface="EB Garamond"/>
                <a:cs typeface="EB Garamond"/>
                <a:sym typeface="EB Garamond"/>
              </a:rPr>
              <a:t>] should be 4 times smaller, while being trained on 4 times more tokens."</a:t>
            </a:r>
            <a:endParaRPr baseline="30000"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p:txBody>
      </p:sp>
      <p:pic>
        <p:nvPicPr>
          <p:cNvPr id="166" name="Google Shape;166;p23"/>
          <p:cNvPicPr preferRelativeResize="0"/>
          <p:nvPr/>
        </p:nvPicPr>
        <p:blipFill>
          <a:blip r:embed="rId3">
            <a:alphaModFix/>
          </a:blip>
          <a:stretch>
            <a:fillRect/>
          </a:stretch>
        </p:blipFill>
        <p:spPr>
          <a:xfrm>
            <a:off x="498800" y="2647951"/>
            <a:ext cx="5149601" cy="1684550"/>
          </a:xfrm>
          <a:prstGeom prst="rect">
            <a:avLst/>
          </a:prstGeom>
          <a:noFill/>
          <a:ln>
            <a:noFill/>
          </a:ln>
        </p:spPr>
      </p:pic>
      <p:sp>
        <p:nvSpPr>
          <p:cNvPr id="167" name="Google Shape;167;p23"/>
          <p:cNvSpPr txBox="1"/>
          <p:nvPr/>
        </p:nvSpPr>
        <p:spPr>
          <a:xfrm>
            <a:off x="324000" y="46797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EB Garamond"/>
                <a:ea typeface="EB Garamond"/>
                <a:cs typeface="EB Garamond"/>
                <a:sym typeface="EB Garamond"/>
              </a:rPr>
              <a:t>Hoffmann et al. "Training compute-optimal large language models." arXiv preprint arXiv:2203.15556 (2022)</a:t>
            </a:r>
            <a:endParaRPr>
              <a:solidFill>
                <a:schemeClr val="dk2"/>
              </a:solidFill>
              <a:latin typeface="EB Garamond"/>
              <a:ea typeface="EB Garamond"/>
              <a:cs typeface="EB Garamond"/>
              <a:sym typeface="EB Garamond"/>
            </a:endParaRPr>
          </a:p>
        </p:txBody>
      </p:sp>
      <p:pic>
        <p:nvPicPr>
          <p:cNvPr id="168" name="Google Shape;168;p23"/>
          <p:cNvPicPr preferRelativeResize="0"/>
          <p:nvPr/>
        </p:nvPicPr>
        <p:blipFill>
          <a:blip r:embed="rId4">
            <a:alphaModFix/>
          </a:blip>
          <a:stretch>
            <a:fillRect/>
          </a:stretch>
        </p:blipFill>
        <p:spPr>
          <a:xfrm>
            <a:off x="8229600" y="274320"/>
            <a:ext cx="585216" cy="585216"/>
          </a:xfrm>
          <a:prstGeom prst="rect">
            <a:avLst/>
          </a:prstGeom>
          <a:noFill/>
          <a:ln>
            <a:noFill/>
          </a:ln>
        </p:spPr>
      </p:pic>
      <p:pic>
        <p:nvPicPr>
          <p:cNvPr id="169" name="Google Shape;169;p23"/>
          <p:cNvPicPr preferRelativeResize="0"/>
          <p:nvPr/>
        </p:nvPicPr>
        <p:blipFill>
          <a:blip r:embed="rId5">
            <a:alphaModFix/>
          </a:blip>
          <a:stretch>
            <a:fillRect/>
          </a:stretch>
        </p:blipFill>
        <p:spPr>
          <a:xfrm>
            <a:off x="5749425" y="2555725"/>
            <a:ext cx="3300749" cy="1869000"/>
          </a:xfrm>
          <a:prstGeom prst="rect">
            <a:avLst/>
          </a:prstGeom>
          <a:noFill/>
          <a:ln>
            <a:noFill/>
          </a:ln>
        </p:spPr>
      </p:pic>
      <p:sp>
        <p:nvSpPr>
          <p:cNvPr id="170" name="Google Shape;170;p23"/>
          <p:cNvSpPr txBox="1"/>
          <p:nvPr/>
        </p:nvSpPr>
        <p:spPr>
          <a:xfrm>
            <a:off x="6237300" y="2202450"/>
            <a:ext cx="23250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B Garamond"/>
                <a:ea typeface="EB Garamond"/>
                <a:cs typeface="EB Garamond"/>
                <a:sym typeface="EB Garamond"/>
              </a:rPr>
              <a:t>MMLU 5-shot accuracy</a:t>
            </a:r>
            <a:endParaRPr sz="1800">
              <a:solidFill>
                <a:schemeClr val="dk1"/>
              </a:solidFill>
              <a:latin typeface="EB Garamond"/>
              <a:ea typeface="EB Garamond"/>
              <a:cs typeface="EB Garamond"/>
              <a:sym typeface="EB Garamon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4"/>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Compute Overhead</a:t>
            </a:r>
            <a:endParaRPr sz="3600">
              <a:solidFill>
                <a:schemeClr val="dk2"/>
              </a:solidFill>
              <a:latin typeface="Playfair Display SemiBold"/>
              <a:ea typeface="Playfair Display SemiBold"/>
              <a:cs typeface="Playfair Display SemiBold"/>
              <a:sym typeface="Playfair Display SemiBold"/>
            </a:endParaRPr>
          </a:p>
        </p:txBody>
      </p:sp>
      <p:sp>
        <p:nvSpPr>
          <p:cNvPr id="176" name="Google Shape;176;p24"/>
          <p:cNvSpPr txBox="1"/>
          <p:nvPr/>
        </p:nvSpPr>
        <p:spPr>
          <a:xfrm>
            <a:off x="324000" y="1139700"/>
            <a:ext cx="8572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If we reduce the </a:t>
            </a:r>
            <a:r>
              <a:rPr lang="en" sz="2400">
                <a:solidFill>
                  <a:schemeClr val="accent5"/>
                </a:solidFill>
                <a:latin typeface="EB Garamond"/>
                <a:ea typeface="EB Garamond"/>
                <a:cs typeface="EB Garamond"/>
                <a:sym typeface="EB Garamond"/>
              </a:rPr>
              <a:t>model size</a:t>
            </a:r>
            <a:r>
              <a:rPr lang="en" sz="2400">
                <a:solidFill>
                  <a:schemeClr val="dk1"/>
                </a:solidFill>
                <a:latin typeface="EB Garamond"/>
                <a:ea typeface="EB Garamond"/>
                <a:cs typeface="EB Garamond"/>
                <a:sym typeface="EB Garamond"/>
              </a:rPr>
              <a:t> by k</a:t>
            </a:r>
            <a:r>
              <a:rPr baseline="-25000" lang="en" sz="2400">
                <a:solidFill>
                  <a:schemeClr val="dk1"/>
                </a:solidFill>
                <a:latin typeface="EB Garamond"/>
                <a:ea typeface="EB Garamond"/>
                <a:cs typeface="EB Garamond"/>
                <a:sym typeface="EB Garamond"/>
              </a:rPr>
              <a:t>N </a:t>
            </a:r>
            <a:r>
              <a:rPr lang="en" sz="2400">
                <a:solidFill>
                  <a:schemeClr val="dk1"/>
                </a:solidFill>
                <a:latin typeface="EB Garamond"/>
                <a:ea typeface="EB Garamond"/>
                <a:cs typeface="EB Garamond"/>
                <a:sym typeface="EB Garamond"/>
              </a:rPr>
              <a:t>, by how much do we need to increase the </a:t>
            </a:r>
            <a:r>
              <a:rPr lang="en" sz="2400">
                <a:solidFill>
                  <a:schemeClr val="accent4"/>
                </a:solidFill>
                <a:latin typeface="EB Garamond"/>
                <a:ea typeface="EB Garamond"/>
                <a:cs typeface="EB Garamond"/>
                <a:sym typeface="EB Garamond"/>
              </a:rPr>
              <a:t>number of tokens</a:t>
            </a:r>
            <a:r>
              <a:rPr lang="en" sz="2400">
                <a:solidFill>
                  <a:schemeClr val="dk1"/>
                </a:solidFill>
                <a:latin typeface="EB Garamond"/>
                <a:ea typeface="EB Garamond"/>
                <a:cs typeface="EB Garamond"/>
                <a:sym typeface="EB Garamond"/>
              </a:rPr>
              <a:t> and </a:t>
            </a:r>
            <a:r>
              <a:rPr lang="en" sz="2400">
                <a:solidFill>
                  <a:schemeClr val="accent1"/>
                </a:solidFill>
                <a:latin typeface="EB Garamond"/>
                <a:ea typeface="EB Garamond"/>
                <a:cs typeface="EB Garamond"/>
                <a:sym typeface="EB Garamond"/>
              </a:rPr>
              <a:t>compute</a:t>
            </a:r>
            <a:r>
              <a:rPr lang="en" sz="2400">
                <a:solidFill>
                  <a:schemeClr val="dk1"/>
                </a:solidFill>
                <a:latin typeface="EB Garamond"/>
                <a:ea typeface="EB Garamond"/>
                <a:cs typeface="EB Garamond"/>
                <a:sym typeface="EB Garamond"/>
              </a:rPr>
              <a:t> to obtain the same loss?</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k</a:t>
            </a:r>
            <a:r>
              <a:rPr baseline="-25000" lang="en" sz="2400">
                <a:solidFill>
                  <a:schemeClr val="dk1"/>
                </a:solidFill>
                <a:latin typeface="EB Garamond"/>
                <a:ea typeface="EB Garamond"/>
                <a:cs typeface="EB Garamond"/>
                <a:sym typeface="EB Garamond"/>
              </a:rPr>
              <a:t>D</a:t>
            </a:r>
            <a:r>
              <a:rPr lang="en" sz="2400">
                <a:solidFill>
                  <a:schemeClr val="dk1"/>
                </a:solidFill>
                <a:latin typeface="EB Garamond"/>
                <a:ea typeface="EB Garamond"/>
                <a:cs typeface="EB Garamond"/>
                <a:sym typeface="EB Garamond"/>
              </a:rPr>
              <a:t> turns out to be independent of the </a:t>
            </a:r>
            <a:r>
              <a:rPr lang="en" sz="2400">
                <a:solidFill>
                  <a:schemeClr val="accent1"/>
                </a:solidFill>
                <a:latin typeface="EB Garamond"/>
                <a:ea typeface="EB Garamond"/>
                <a:cs typeface="EB Garamond"/>
                <a:sym typeface="EB Garamond"/>
              </a:rPr>
              <a:t>compute budget</a:t>
            </a:r>
            <a:r>
              <a:rPr lang="en" sz="2400">
                <a:solidFill>
                  <a:schemeClr val="dk1"/>
                </a:solidFill>
                <a:latin typeface="EB Garamond"/>
                <a:ea typeface="EB Garamond"/>
                <a:cs typeface="EB Garamond"/>
                <a:sym typeface="EB Garamond"/>
              </a:rPr>
              <a:t>!</a:t>
            </a:r>
            <a:endParaRPr sz="2400">
              <a:solidFill>
                <a:schemeClr val="dk1"/>
              </a:solidFill>
              <a:latin typeface="EB Garamond"/>
              <a:ea typeface="EB Garamond"/>
              <a:cs typeface="EB Garamond"/>
              <a:sym typeface="EB Garamond"/>
            </a:endParaRPr>
          </a:p>
        </p:txBody>
      </p:sp>
      <p:sp>
        <p:nvSpPr>
          <p:cNvPr id="177" name="Google Shape;177;p24"/>
          <p:cNvSpPr txBox="1"/>
          <p:nvPr/>
        </p:nvSpPr>
        <p:spPr>
          <a:xfrm>
            <a:off x="324000" y="46797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2"/>
                </a:solidFill>
                <a:latin typeface="EB Garamond"/>
                <a:ea typeface="EB Garamond"/>
                <a:cs typeface="EB Garamond"/>
                <a:sym typeface="EB Garamond"/>
              </a:rPr>
              <a:t>De Vries, Harm, "Go smol or go home". https://www.harmdevries.com/post/model-size-vs-compute-overhead</a:t>
            </a:r>
            <a:endParaRPr>
              <a:solidFill>
                <a:schemeClr val="dk2"/>
              </a:solidFill>
              <a:latin typeface="EB Garamond"/>
              <a:ea typeface="EB Garamond"/>
              <a:cs typeface="EB Garamond"/>
              <a:sym typeface="EB Garamond"/>
            </a:endParaRPr>
          </a:p>
        </p:txBody>
      </p:sp>
      <p:pic>
        <p:nvPicPr>
          <p:cNvPr id="178" name="Google Shape;178;p24"/>
          <p:cNvPicPr preferRelativeResize="0"/>
          <p:nvPr/>
        </p:nvPicPr>
        <p:blipFill>
          <a:blip r:embed="rId3">
            <a:alphaModFix/>
          </a:blip>
          <a:stretch>
            <a:fillRect/>
          </a:stretch>
        </p:blipFill>
        <p:spPr>
          <a:xfrm>
            <a:off x="454200" y="2367297"/>
            <a:ext cx="4296074" cy="1050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25"/>
          <p:cNvPicPr preferRelativeResize="0"/>
          <p:nvPr/>
        </p:nvPicPr>
        <p:blipFill>
          <a:blip r:embed="rId3">
            <a:alphaModFix/>
          </a:blip>
          <a:stretch>
            <a:fillRect/>
          </a:stretch>
        </p:blipFill>
        <p:spPr>
          <a:xfrm>
            <a:off x="410250" y="558300"/>
            <a:ext cx="7578549" cy="4011625"/>
          </a:xfrm>
          <a:prstGeom prst="rect">
            <a:avLst/>
          </a:prstGeom>
          <a:noFill/>
          <a:ln>
            <a:noFill/>
          </a:ln>
        </p:spPr>
      </p:pic>
      <p:sp>
        <p:nvSpPr>
          <p:cNvPr id="184" name="Google Shape;184;p25"/>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Compute Overhead</a:t>
            </a:r>
            <a:endParaRPr sz="3600">
              <a:solidFill>
                <a:schemeClr val="dk2"/>
              </a:solidFill>
              <a:latin typeface="Playfair Display SemiBold"/>
              <a:ea typeface="Playfair Display SemiBold"/>
              <a:cs typeface="Playfair Display SemiBold"/>
              <a:sym typeface="Playfair Display SemiBold"/>
            </a:endParaRPr>
          </a:p>
        </p:txBody>
      </p:sp>
      <p:sp>
        <p:nvSpPr>
          <p:cNvPr id="185" name="Google Shape;185;p25"/>
          <p:cNvSpPr txBox="1"/>
          <p:nvPr/>
        </p:nvSpPr>
        <p:spPr>
          <a:xfrm>
            <a:off x="324000" y="46797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EB Garamond"/>
                <a:ea typeface="EB Garamond"/>
                <a:cs typeface="EB Garamond"/>
                <a:sym typeface="EB Garamond"/>
              </a:rPr>
              <a:t>De Vries, Harm, "Go smol or go home". https://www.harmdevries.com/post/model-size-vs-compute-overhead</a:t>
            </a:r>
            <a:endParaRPr>
              <a:solidFill>
                <a:schemeClr val="dk2"/>
              </a:solidFill>
              <a:latin typeface="EB Garamond"/>
              <a:ea typeface="EB Garamond"/>
              <a:cs typeface="EB Garamond"/>
              <a:sym typeface="EB Garamond"/>
            </a:endParaRPr>
          </a:p>
        </p:txBody>
      </p:sp>
      <p:pic>
        <p:nvPicPr>
          <p:cNvPr id="186" name="Google Shape;186;p25"/>
          <p:cNvPicPr preferRelativeResize="0"/>
          <p:nvPr/>
        </p:nvPicPr>
        <p:blipFill>
          <a:blip r:embed="rId4">
            <a:alphaModFix/>
          </a:blip>
          <a:stretch>
            <a:fillRect/>
          </a:stretch>
        </p:blipFill>
        <p:spPr>
          <a:xfrm>
            <a:off x="4873802" y="1439975"/>
            <a:ext cx="3838802" cy="353875"/>
          </a:xfrm>
          <a:prstGeom prst="rect">
            <a:avLst/>
          </a:prstGeom>
          <a:noFill/>
          <a:ln>
            <a:noFill/>
          </a:ln>
        </p:spPr>
      </p:pic>
      <p:pic>
        <p:nvPicPr>
          <p:cNvPr id="187" name="Google Shape;187;p25"/>
          <p:cNvPicPr preferRelativeResize="0"/>
          <p:nvPr/>
        </p:nvPicPr>
        <p:blipFill>
          <a:blip r:embed="rId5">
            <a:alphaModFix/>
          </a:blip>
          <a:stretch>
            <a:fillRect/>
          </a:stretch>
        </p:blipFill>
        <p:spPr>
          <a:xfrm>
            <a:off x="4416600" y="1904925"/>
            <a:ext cx="3838801" cy="6843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6"/>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Training-Inference Compute Trade-off</a:t>
            </a:r>
            <a:endParaRPr sz="3600">
              <a:solidFill>
                <a:schemeClr val="dk2"/>
              </a:solidFill>
              <a:latin typeface="Playfair Display SemiBold"/>
              <a:ea typeface="Playfair Display SemiBold"/>
              <a:cs typeface="Playfair Display SemiBold"/>
              <a:sym typeface="Playfair Display SemiBold"/>
            </a:endParaRPr>
          </a:p>
        </p:txBody>
      </p:sp>
      <p:sp>
        <p:nvSpPr>
          <p:cNvPr id="193" name="Google Shape;193;p26"/>
          <p:cNvSpPr txBox="1"/>
          <p:nvPr/>
        </p:nvSpPr>
        <p:spPr>
          <a:xfrm>
            <a:off x="324000" y="1139700"/>
            <a:ext cx="8437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Chinchilla scaling laws only account for the computational cost of </a:t>
            </a:r>
            <a:r>
              <a:rPr i="1" lang="en" sz="2400">
                <a:solidFill>
                  <a:schemeClr val="dk1"/>
                </a:solidFill>
                <a:latin typeface="EB Garamond"/>
                <a:ea typeface="EB Garamond"/>
                <a:cs typeface="EB Garamond"/>
                <a:sym typeface="EB Garamond"/>
              </a:rPr>
              <a:t>training</a:t>
            </a:r>
            <a:r>
              <a:rPr lang="en" sz="2400">
                <a:solidFill>
                  <a:schemeClr val="dk1"/>
                </a:solidFill>
                <a:latin typeface="EB Garamond"/>
                <a:ea typeface="EB Garamond"/>
                <a:cs typeface="EB Garamond"/>
                <a:sym typeface="EB Garamond"/>
              </a:rPr>
              <a:t>. </a:t>
            </a:r>
            <a:r>
              <a:rPr baseline="30000" lang="en" sz="2400">
                <a:solidFill>
                  <a:schemeClr val="dk1"/>
                </a:solidFill>
                <a:latin typeface="EB Garamond"/>
                <a:ea typeface="EB Garamond"/>
                <a:cs typeface="EB Garamond"/>
                <a:sym typeface="EB Garamond"/>
              </a:rPr>
              <a:t>1</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It may be beneficial to train far beyond Chinchilla optimal to reduce inference costs.</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baseline="30000" sz="2400">
              <a:solidFill>
                <a:schemeClr val="dk1"/>
              </a:solidFill>
              <a:latin typeface="EB Garamond"/>
              <a:ea typeface="EB Garamond"/>
              <a:cs typeface="EB Garamond"/>
              <a:sym typeface="EB Garamond"/>
            </a:endParaRPr>
          </a:p>
        </p:txBody>
      </p:sp>
      <p:sp>
        <p:nvSpPr>
          <p:cNvPr id="194" name="Google Shape;194;p26"/>
          <p:cNvSpPr txBox="1"/>
          <p:nvPr/>
        </p:nvSpPr>
        <p:spPr>
          <a:xfrm>
            <a:off x="324000" y="46035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aseline="30000" lang="en">
                <a:solidFill>
                  <a:schemeClr val="dk2"/>
                </a:solidFill>
                <a:latin typeface="EB Garamond"/>
                <a:ea typeface="EB Garamond"/>
                <a:cs typeface="EB Garamond"/>
                <a:sym typeface="EB Garamond"/>
              </a:rPr>
              <a:t>1</a:t>
            </a:r>
            <a:r>
              <a:rPr lang="en">
                <a:solidFill>
                  <a:schemeClr val="dk2"/>
                </a:solidFill>
                <a:latin typeface="EB Garamond"/>
                <a:ea typeface="EB Garamond"/>
                <a:cs typeface="EB Garamond"/>
                <a:sym typeface="EB Garamond"/>
              </a:rPr>
              <a:t> </a:t>
            </a:r>
            <a:r>
              <a:rPr lang="en">
                <a:solidFill>
                  <a:schemeClr val="dk2"/>
                </a:solidFill>
                <a:latin typeface="EB Garamond"/>
                <a:ea typeface="EB Garamond"/>
                <a:cs typeface="EB Garamond"/>
                <a:sym typeface="EB Garamond"/>
              </a:rPr>
              <a:t>Sardana, Nikhil, and Jonathan Frankle. "Beyond Chinchilla-Optimal: Accounting for Inference in Language Model Scaling Laws." arXiv preprint arXiv:2401.00448 (2023).</a:t>
            </a:r>
            <a:endParaRPr>
              <a:solidFill>
                <a:schemeClr val="dk2"/>
              </a:solidFill>
              <a:latin typeface="EB Garamond"/>
              <a:ea typeface="EB Garamond"/>
              <a:cs typeface="EB Garamond"/>
              <a:sym typeface="EB Garamond"/>
            </a:endParaRPr>
          </a:p>
        </p:txBody>
      </p:sp>
      <p:pic>
        <p:nvPicPr>
          <p:cNvPr id="195" name="Google Shape;195;p26"/>
          <p:cNvPicPr preferRelativeResize="0"/>
          <p:nvPr/>
        </p:nvPicPr>
        <p:blipFill>
          <a:blip r:embed="rId3">
            <a:alphaModFix/>
          </a:blip>
          <a:stretch>
            <a:fillRect/>
          </a:stretch>
        </p:blipFill>
        <p:spPr>
          <a:xfrm flipH="1" rot="-1447253">
            <a:off x="8018775" y="2639251"/>
            <a:ext cx="1725425" cy="19237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27"/>
          <p:cNvPicPr preferRelativeResize="0"/>
          <p:nvPr/>
        </p:nvPicPr>
        <p:blipFill>
          <a:blip r:embed="rId3">
            <a:alphaModFix/>
          </a:blip>
          <a:stretch>
            <a:fillRect/>
          </a:stretch>
        </p:blipFill>
        <p:spPr>
          <a:xfrm>
            <a:off x="381000" y="1107000"/>
            <a:ext cx="5255343" cy="3695600"/>
          </a:xfrm>
          <a:prstGeom prst="rect">
            <a:avLst/>
          </a:prstGeom>
          <a:noFill/>
          <a:ln>
            <a:noFill/>
          </a:ln>
        </p:spPr>
      </p:pic>
      <p:sp>
        <p:nvSpPr>
          <p:cNvPr id="201" name="Google Shape;201;p27"/>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Do we have enough compute?</a:t>
            </a:r>
            <a:endParaRPr sz="3600">
              <a:solidFill>
                <a:schemeClr val="dk2"/>
              </a:solidFill>
              <a:latin typeface="Playfair Display SemiBold"/>
              <a:ea typeface="Playfair Display SemiBold"/>
              <a:cs typeface="Playfair Display SemiBold"/>
              <a:sym typeface="Playfair Display SemiBold"/>
            </a:endParaRPr>
          </a:p>
        </p:txBody>
      </p:sp>
      <p:sp>
        <p:nvSpPr>
          <p:cNvPr id="202" name="Google Shape;202;p27"/>
          <p:cNvSpPr txBox="1"/>
          <p:nvPr/>
        </p:nvSpPr>
        <p:spPr>
          <a:xfrm>
            <a:off x="324000" y="46797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EB Garamond"/>
                <a:ea typeface="EB Garamond"/>
                <a:cs typeface="EB Garamond"/>
                <a:sym typeface="EB Garamond"/>
              </a:rPr>
              <a:t>https://dynomight.net/scaling</a:t>
            </a:r>
            <a:endParaRPr>
              <a:solidFill>
                <a:schemeClr val="dk2"/>
              </a:solidFill>
              <a:latin typeface="EB Garamond"/>
              <a:ea typeface="EB Garamond"/>
              <a:cs typeface="EB Garamond"/>
              <a:sym typeface="EB Garamond"/>
            </a:endParaRPr>
          </a:p>
        </p:txBody>
      </p:sp>
      <p:pic>
        <p:nvPicPr>
          <p:cNvPr id="203" name="Google Shape;203;p27"/>
          <p:cNvPicPr preferRelativeResize="0"/>
          <p:nvPr/>
        </p:nvPicPr>
        <p:blipFill>
          <a:blip r:embed="rId4">
            <a:alphaModFix/>
          </a:blip>
          <a:stretch>
            <a:fillRect/>
          </a:stretch>
        </p:blipFill>
        <p:spPr>
          <a:xfrm>
            <a:off x="6405650" y="1758899"/>
            <a:ext cx="2433550" cy="1545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8"/>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Do we have enough tokens?</a:t>
            </a:r>
            <a:endParaRPr sz="3600">
              <a:solidFill>
                <a:schemeClr val="dk2"/>
              </a:solidFill>
              <a:latin typeface="Playfair Display SemiBold"/>
              <a:ea typeface="Playfair Display SemiBold"/>
              <a:cs typeface="Playfair Display SemiBold"/>
              <a:sym typeface="Playfair Display SemiBold"/>
            </a:endParaRPr>
          </a:p>
        </p:txBody>
      </p:sp>
      <p:pic>
        <p:nvPicPr>
          <p:cNvPr id="209" name="Google Shape;209;p28"/>
          <p:cNvPicPr preferRelativeResize="0"/>
          <p:nvPr/>
        </p:nvPicPr>
        <p:blipFill>
          <a:blip r:embed="rId3">
            <a:alphaModFix/>
          </a:blip>
          <a:stretch>
            <a:fillRect/>
          </a:stretch>
        </p:blipFill>
        <p:spPr>
          <a:xfrm>
            <a:off x="2340300" y="1813800"/>
            <a:ext cx="3873599" cy="2645499"/>
          </a:xfrm>
          <a:prstGeom prst="rect">
            <a:avLst/>
          </a:prstGeom>
          <a:noFill/>
          <a:ln>
            <a:noFill/>
          </a:ln>
        </p:spPr>
      </p:pic>
      <p:sp>
        <p:nvSpPr>
          <p:cNvPr id="210" name="Google Shape;210;p28"/>
          <p:cNvSpPr txBox="1"/>
          <p:nvPr/>
        </p:nvSpPr>
        <p:spPr>
          <a:xfrm>
            <a:off x="324000" y="1139700"/>
            <a:ext cx="8437500" cy="59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400">
                <a:solidFill>
                  <a:schemeClr val="dk1"/>
                </a:solidFill>
                <a:latin typeface="EB Garamond"/>
                <a:ea typeface="EB Garamond"/>
                <a:cs typeface="EB Garamond"/>
                <a:sym typeface="EB Garamond"/>
              </a:rPr>
              <a:t>We are projected to run out of language data between 2030 &amp; 2050.</a:t>
            </a:r>
            <a:r>
              <a:rPr baseline="30000" lang="en" sz="2400">
                <a:solidFill>
                  <a:schemeClr val="dk1"/>
                </a:solidFill>
                <a:latin typeface="EB Garamond"/>
                <a:ea typeface="EB Garamond"/>
                <a:cs typeface="EB Garamond"/>
                <a:sym typeface="EB Garamond"/>
              </a:rPr>
              <a:t>1</a:t>
            </a:r>
            <a:endParaRPr baseline="30000" sz="2400">
              <a:solidFill>
                <a:schemeClr val="dk1"/>
              </a:solidFill>
              <a:latin typeface="EB Garamond"/>
              <a:ea typeface="EB Garamond"/>
              <a:cs typeface="EB Garamond"/>
              <a:sym typeface="EB Garamond"/>
            </a:endParaRPr>
          </a:p>
        </p:txBody>
      </p:sp>
      <p:sp>
        <p:nvSpPr>
          <p:cNvPr id="211" name="Google Shape;211;p28"/>
          <p:cNvSpPr txBox="1"/>
          <p:nvPr/>
        </p:nvSpPr>
        <p:spPr>
          <a:xfrm>
            <a:off x="324000" y="45273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aseline="30000" lang="en">
                <a:solidFill>
                  <a:schemeClr val="dk2"/>
                </a:solidFill>
                <a:latin typeface="EB Garamond"/>
                <a:ea typeface="EB Garamond"/>
                <a:cs typeface="EB Garamond"/>
                <a:sym typeface="EB Garamond"/>
              </a:rPr>
              <a:t>1</a:t>
            </a:r>
            <a:r>
              <a:rPr lang="en">
                <a:solidFill>
                  <a:schemeClr val="dk2"/>
                </a:solidFill>
                <a:latin typeface="EB Garamond"/>
                <a:ea typeface="EB Garamond"/>
                <a:cs typeface="EB Garamond"/>
                <a:sym typeface="EB Garamond"/>
              </a:rPr>
              <a:t> Villalobos et al. "Will we run out of data? An analysis of the limits of scaling datasets in Machine Learning."</a:t>
            </a:r>
            <a:r>
              <a:rPr lang="en">
                <a:solidFill>
                  <a:schemeClr val="dk2"/>
                </a:solidFill>
                <a:latin typeface="EB Garamond"/>
                <a:ea typeface="EB Garamond"/>
                <a:cs typeface="EB Garamond"/>
                <a:sym typeface="EB Garamond"/>
              </a:rPr>
              <a:t> arXiv preprint </a:t>
            </a:r>
            <a:r>
              <a:rPr lang="en">
                <a:solidFill>
                  <a:schemeClr val="dk2"/>
                </a:solidFill>
                <a:latin typeface="EB Garamond"/>
                <a:ea typeface="EB Garamond"/>
                <a:cs typeface="EB Garamond"/>
                <a:sym typeface="EB Garamond"/>
              </a:rPr>
              <a:t>arXiv:2211.04325</a:t>
            </a:r>
            <a:r>
              <a:rPr lang="en">
                <a:solidFill>
                  <a:schemeClr val="dk2"/>
                </a:solidFill>
                <a:latin typeface="EB Garamond"/>
                <a:ea typeface="EB Garamond"/>
                <a:cs typeface="EB Garamond"/>
                <a:sym typeface="EB Garamond"/>
              </a:rPr>
              <a:t> (2022)</a:t>
            </a:r>
            <a:endParaRPr>
              <a:solidFill>
                <a:schemeClr val="dk2"/>
              </a:solidFill>
              <a:latin typeface="EB Garamond"/>
              <a:ea typeface="EB Garamond"/>
              <a:cs typeface="EB Garamond"/>
              <a:sym typeface="EB Garamo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9"/>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Future</a:t>
            </a:r>
            <a:endParaRPr sz="3600">
              <a:solidFill>
                <a:schemeClr val="dk2"/>
              </a:solidFill>
              <a:latin typeface="Playfair Display SemiBold"/>
              <a:ea typeface="Playfair Display SemiBold"/>
              <a:cs typeface="Playfair Display SemiBold"/>
              <a:sym typeface="Playfair Display SemiBold"/>
            </a:endParaRPr>
          </a:p>
        </p:txBody>
      </p:sp>
      <p:sp>
        <p:nvSpPr>
          <p:cNvPr id="217" name="Google Shape;217;p29"/>
          <p:cNvSpPr txBox="1"/>
          <p:nvPr/>
        </p:nvSpPr>
        <p:spPr>
          <a:xfrm>
            <a:off x="324000" y="1139700"/>
            <a:ext cx="8437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Quality of data</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Multi-modal training</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Translation of loss into real-world performance</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Sparsely activated gated Mixture-of-Expert models</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baseline="30000" sz="2400">
              <a:solidFill>
                <a:schemeClr val="dk1"/>
              </a:solidFill>
              <a:latin typeface="EB Garamond"/>
              <a:ea typeface="EB Garamond"/>
              <a:cs typeface="EB Garamond"/>
              <a:sym typeface="EB Garamo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What &amp; Why</a:t>
            </a:r>
            <a:r>
              <a:rPr lang="en" sz="3600">
                <a:solidFill>
                  <a:schemeClr val="dk2"/>
                </a:solidFill>
                <a:latin typeface="Playfair Display SemiBold"/>
                <a:ea typeface="Playfair Display SemiBold"/>
                <a:cs typeface="Playfair Display SemiBold"/>
                <a:sym typeface="Playfair Display SemiBold"/>
              </a:rPr>
              <a:t>?</a:t>
            </a:r>
            <a:endParaRPr sz="3600">
              <a:solidFill>
                <a:schemeClr val="dk2"/>
              </a:solidFill>
              <a:latin typeface="Playfair Display SemiBold"/>
              <a:ea typeface="Playfair Display SemiBold"/>
              <a:cs typeface="Playfair Display SemiBold"/>
              <a:sym typeface="Playfair Display SemiBold"/>
            </a:endParaRPr>
          </a:p>
        </p:txBody>
      </p:sp>
      <p:grpSp>
        <p:nvGrpSpPr>
          <p:cNvPr id="60" name="Google Shape;60;p14"/>
          <p:cNvGrpSpPr/>
          <p:nvPr/>
        </p:nvGrpSpPr>
        <p:grpSpPr>
          <a:xfrm>
            <a:off x="324000" y="797400"/>
            <a:ext cx="8437500" cy="4022100"/>
            <a:chOff x="324000" y="949800"/>
            <a:chExt cx="8437500" cy="4022100"/>
          </a:xfrm>
        </p:grpSpPr>
        <p:sp>
          <p:nvSpPr>
            <p:cNvPr id="61" name="Google Shape;61;p14"/>
            <p:cNvSpPr txBox="1"/>
            <p:nvPr/>
          </p:nvSpPr>
          <p:spPr>
            <a:xfrm>
              <a:off x="324000" y="1292100"/>
              <a:ext cx="8437500" cy="367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Given a fixed </a:t>
              </a:r>
              <a:r>
                <a:rPr lang="en" sz="2400">
                  <a:solidFill>
                    <a:schemeClr val="accent1"/>
                  </a:solidFill>
                  <a:latin typeface="EB Garamond"/>
                  <a:ea typeface="EB Garamond"/>
                  <a:cs typeface="EB Garamond"/>
                  <a:sym typeface="EB Garamond"/>
                </a:rPr>
                <a:t>compute budget</a:t>
              </a:r>
              <a:r>
                <a:rPr lang="en" sz="2400">
                  <a:solidFill>
                    <a:schemeClr val="dk1"/>
                  </a:solidFill>
                  <a:latin typeface="EB Garamond"/>
                  <a:ea typeface="EB Garamond"/>
                  <a:cs typeface="EB Garamond"/>
                  <a:sym typeface="EB Garamond"/>
                </a:rPr>
                <a:t>, how should one trade-off </a:t>
              </a:r>
              <a:r>
                <a:rPr lang="en" sz="2400">
                  <a:solidFill>
                    <a:schemeClr val="accent5"/>
                  </a:solidFill>
                  <a:latin typeface="EB Garamond"/>
                  <a:ea typeface="EB Garamond"/>
                  <a:cs typeface="EB Garamond"/>
                  <a:sym typeface="EB Garamond"/>
                </a:rPr>
                <a:t>model size</a:t>
              </a:r>
              <a:r>
                <a:rPr lang="en" sz="2400">
                  <a:solidFill>
                    <a:schemeClr val="dk1"/>
                  </a:solidFill>
                  <a:latin typeface="EB Garamond"/>
                  <a:ea typeface="EB Garamond"/>
                  <a:cs typeface="EB Garamond"/>
                  <a:sym typeface="EB Garamond"/>
                </a:rPr>
                <a:t> and the </a:t>
              </a:r>
              <a:r>
                <a:rPr lang="en" sz="2400">
                  <a:solidFill>
                    <a:schemeClr val="accent4"/>
                  </a:solidFill>
                  <a:latin typeface="EB Garamond"/>
                  <a:ea typeface="EB Garamond"/>
                  <a:cs typeface="EB Garamond"/>
                  <a:sym typeface="EB Garamond"/>
                </a:rPr>
                <a:t>number of training tokens</a:t>
              </a:r>
              <a:r>
                <a:rPr lang="en" sz="2400">
                  <a:solidFill>
                    <a:schemeClr val="dk1"/>
                  </a:solidFill>
                  <a:latin typeface="EB Garamond"/>
                  <a:ea typeface="EB Garamond"/>
                  <a:cs typeface="EB Garamond"/>
                  <a:sym typeface="EB Garamond"/>
                </a:rPr>
                <a:t>?</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Accounting for both </a:t>
              </a:r>
              <a:r>
                <a:rPr i="1" lang="en" sz="2400">
                  <a:solidFill>
                    <a:schemeClr val="dk1"/>
                  </a:solidFill>
                  <a:latin typeface="EB Garamond"/>
                  <a:ea typeface="EB Garamond"/>
                  <a:cs typeface="EB Garamond"/>
                  <a:sym typeface="EB Garamond"/>
                </a:rPr>
                <a:t>training</a:t>
              </a:r>
              <a:r>
                <a:rPr lang="en" sz="2400">
                  <a:solidFill>
                    <a:schemeClr val="dk1"/>
                  </a:solidFill>
                  <a:latin typeface="EB Garamond"/>
                  <a:ea typeface="EB Garamond"/>
                  <a:cs typeface="EB Garamond"/>
                  <a:sym typeface="EB Garamond"/>
                </a:rPr>
                <a:t> and </a:t>
              </a:r>
              <a:r>
                <a:rPr i="1" lang="en" sz="2400">
                  <a:solidFill>
                    <a:schemeClr val="dk1"/>
                  </a:solidFill>
                  <a:latin typeface="EB Garamond"/>
                  <a:ea typeface="EB Garamond"/>
                  <a:cs typeface="EB Garamond"/>
                  <a:sym typeface="EB Garamond"/>
                </a:rPr>
                <a:t>inference</a:t>
              </a:r>
              <a:r>
                <a:rPr lang="en" sz="2400">
                  <a:solidFill>
                    <a:schemeClr val="dk1"/>
                  </a:solidFill>
                  <a:latin typeface="EB Garamond"/>
                  <a:ea typeface="EB Garamond"/>
                  <a:cs typeface="EB Garamond"/>
                  <a:sym typeface="EB Garamond"/>
                </a:rPr>
                <a:t>, how does one minimise the cost required to produce and serve a high quality model?</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An analogous formulation to Moore's Law for transistor density.</a:t>
              </a:r>
              <a:endParaRPr sz="2400">
                <a:solidFill>
                  <a:schemeClr val="dk1"/>
                </a:solidFill>
                <a:latin typeface="EB Garamond"/>
                <a:ea typeface="EB Garamond"/>
                <a:cs typeface="EB Garamond"/>
                <a:sym typeface="EB Garamond"/>
              </a:endParaRPr>
            </a:p>
          </p:txBody>
        </p:sp>
        <p:sp>
          <p:nvSpPr>
            <p:cNvPr id="62" name="Google Shape;62;p14"/>
            <p:cNvSpPr txBox="1"/>
            <p:nvPr/>
          </p:nvSpPr>
          <p:spPr>
            <a:xfrm>
              <a:off x="7401900" y="949800"/>
              <a:ext cx="428100" cy="54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accent5"/>
                  </a:solidFill>
                  <a:latin typeface="EB Garamond"/>
                  <a:ea typeface="EB Garamond"/>
                  <a:cs typeface="EB Garamond"/>
                  <a:sym typeface="EB Garamond"/>
                </a:rPr>
                <a:t>N</a:t>
              </a:r>
              <a:endParaRPr sz="2400">
                <a:solidFill>
                  <a:schemeClr val="accent5"/>
                </a:solidFill>
                <a:latin typeface="EB Garamond"/>
                <a:ea typeface="EB Garamond"/>
                <a:cs typeface="EB Garamond"/>
                <a:sym typeface="EB Garamond"/>
              </a:endParaRPr>
            </a:p>
          </p:txBody>
        </p:sp>
        <p:sp>
          <p:nvSpPr>
            <p:cNvPr id="63" name="Google Shape;63;p14"/>
            <p:cNvSpPr txBox="1"/>
            <p:nvPr/>
          </p:nvSpPr>
          <p:spPr>
            <a:xfrm>
              <a:off x="2518800" y="2007600"/>
              <a:ext cx="428100" cy="54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accent4"/>
                  </a:solidFill>
                  <a:latin typeface="EB Garamond"/>
                  <a:ea typeface="EB Garamond"/>
                  <a:cs typeface="EB Garamond"/>
                  <a:sym typeface="EB Garamond"/>
                </a:rPr>
                <a:t>D</a:t>
              </a:r>
              <a:endParaRPr sz="2400">
                <a:solidFill>
                  <a:schemeClr val="accent4"/>
                </a:solidFill>
                <a:latin typeface="EB Garamond"/>
                <a:ea typeface="EB Garamond"/>
                <a:cs typeface="EB Garamond"/>
                <a:sym typeface="EB Garamond"/>
              </a:endParaRPr>
            </a:p>
          </p:txBody>
        </p:sp>
        <p:sp>
          <p:nvSpPr>
            <p:cNvPr id="64" name="Google Shape;64;p14"/>
            <p:cNvSpPr txBox="1"/>
            <p:nvPr/>
          </p:nvSpPr>
          <p:spPr>
            <a:xfrm>
              <a:off x="2518800" y="1017300"/>
              <a:ext cx="428100" cy="54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EB Garamond"/>
                  <a:ea typeface="EB Garamond"/>
                  <a:cs typeface="EB Garamond"/>
                  <a:sym typeface="EB Garamond"/>
                </a:rPr>
                <a:t>C</a:t>
              </a:r>
              <a:endParaRPr sz="2400">
                <a:solidFill>
                  <a:schemeClr val="accent1"/>
                </a:solidFill>
                <a:latin typeface="EB Garamond"/>
                <a:ea typeface="EB Garamond"/>
                <a:cs typeface="EB Garamond"/>
                <a:sym typeface="EB Garamond"/>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Kaplan &amp; McCa</a:t>
            </a:r>
            <a:r>
              <a:rPr lang="en" sz="3600">
                <a:solidFill>
                  <a:schemeClr val="dk2"/>
                </a:solidFill>
                <a:latin typeface="Playfair Display SemiBold"/>
                <a:ea typeface="Playfair Display SemiBold"/>
                <a:cs typeface="Playfair Display SemiBold"/>
                <a:sym typeface="Playfair Display SemiBold"/>
              </a:rPr>
              <a:t>ndlish</a:t>
            </a:r>
            <a:r>
              <a:rPr lang="en" sz="3600">
                <a:solidFill>
                  <a:schemeClr val="dk2"/>
                </a:solidFill>
                <a:latin typeface="Playfair Display SemiBold"/>
                <a:ea typeface="Playfair Display SemiBold"/>
                <a:cs typeface="Playfair Display SemiBold"/>
                <a:sym typeface="Playfair Display SemiBold"/>
              </a:rPr>
              <a:t> et al., 2020</a:t>
            </a:r>
            <a:endParaRPr sz="3600">
              <a:solidFill>
                <a:schemeClr val="dk2"/>
              </a:solidFill>
              <a:latin typeface="Playfair Display SemiBold"/>
              <a:ea typeface="Playfair Display SemiBold"/>
              <a:cs typeface="Playfair Display SemiBold"/>
              <a:sym typeface="Playfair Display SemiBold"/>
            </a:endParaRPr>
          </a:p>
        </p:txBody>
      </p:sp>
      <p:sp>
        <p:nvSpPr>
          <p:cNvPr id="70" name="Google Shape;70;p15"/>
          <p:cNvSpPr txBox="1"/>
          <p:nvPr/>
        </p:nvSpPr>
        <p:spPr>
          <a:xfrm>
            <a:off x="324000" y="1139700"/>
            <a:ext cx="8437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Performance has a power-law relationship with each of </a:t>
            </a:r>
            <a:r>
              <a:rPr lang="en" sz="2400">
                <a:solidFill>
                  <a:schemeClr val="accent5"/>
                </a:solidFill>
                <a:latin typeface="EB Garamond"/>
                <a:ea typeface="EB Garamond"/>
                <a:cs typeface="EB Garamond"/>
                <a:sym typeface="EB Garamond"/>
              </a:rPr>
              <a:t>N</a:t>
            </a:r>
            <a:r>
              <a:rPr lang="en" sz="2400">
                <a:solidFill>
                  <a:schemeClr val="dk1"/>
                </a:solidFill>
                <a:latin typeface="EB Garamond"/>
                <a:ea typeface="EB Garamond"/>
                <a:cs typeface="EB Garamond"/>
                <a:sym typeface="EB Garamond"/>
              </a:rPr>
              <a:t>, </a:t>
            </a:r>
            <a:r>
              <a:rPr lang="en" sz="2400">
                <a:solidFill>
                  <a:schemeClr val="accent4"/>
                </a:solidFill>
                <a:latin typeface="EB Garamond"/>
                <a:ea typeface="EB Garamond"/>
                <a:cs typeface="EB Garamond"/>
                <a:sym typeface="EB Garamond"/>
              </a:rPr>
              <a:t>D</a:t>
            </a:r>
            <a:r>
              <a:rPr lang="en" sz="2400">
                <a:solidFill>
                  <a:schemeClr val="dk1"/>
                </a:solidFill>
                <a:latin typeface="EB Garamond"/>
                <a:ea typeface="EB Garamond"/>
                <a:cs typeface="EB Garamond"/>
                <a:sym typeface="EB Garamond"/>
              </a:rPr>
              <a:t>, and </a:t>
            </a:r>
            <a:r>
              <a:rPr lang="en" sz="2400">
                <a:solidFill>
                  <a:schemeClr val="accent1"/>
                </a:solidFill>
                <a:latin typeface="EB Garamond"/>
                <a:ea typeface="EB Garamond"/>
                <a:cs typeface="EB Garamond"/>
                <a:sym typeface="EB Garamond"/>
              </a:rPr>
              <a:t>C</a:t>
            </a:r>
            <a:r>
              <a:rPr lang="en" sz="2400">
                <a:solidFill>
                  <a:schemeClr val="dk1"/>
                </a:solidFill>
                <a:latin typeface="EB Garamond"/>
                <a:ea typeface="EB Garamond"/>
                <a:cs typeface="EB Garamond"/>
                <a:sym typeface="EB Garamond"/>
              </a:rPr>
              <a:t> when not bottlenecked by the other two.</a:t>
            </a:r>
            <a:endParaRPr sz="2400">
              <a:solidFill>
                <a:schemeClr val="dk1"/>
              </a:solidFill>
              <a:latin typeface="EB Garamond"/>
              <a:ea typeface="EB Garamond"/>
              <a:cs typeface="EB Garamond"/>
              <a:sym typeface="EB Garamond"/>
            </a:endParaRPr>
          </a:p>
        </p:txBody>
      </p:sp>
      <p:pic>
        <p:nvPicPr>
          <p:cNvPr id="71" name="Google Shape;71;p15"/>
          <p:cNvPicPr preferRelativeResize="0"/>
          <p:nvPr/>
        </p:nvPicPr>
        <p:blipFill>
          <a:blip r:embed="rId3">
            <a:alphaModFix/>
          </a:blip>
          <a:stretch>
            <a:fillRect/>
          </a:stretch>
        </p:blipFill>
        <p:spPr>
          <a:xfrm>
            <a:off x="8229600" y="274320"/>
            <a:ext cx="585216" cy="585216"/>
          </a:xfrm>
          <a:prstGeom prst="rect">
            <a:avLst/>
          </a:prstGeom>
          <a:noFill/>
          <a:ln>
            <a:noFill/>
          </a:ln>
        </p:spPr>
      </p:pic>
      <p:sp>
        <p:nvSpPr>
          <p:cNvPr id="72" name="Google Shape;72;p15"/>
          <p:cNvSpPr txBox="1"/>
          <p:nvPr/>
        </p:nvSpPr>
        <p:spPr>
          <a:xfrm>
            <a:off x="324000" y="46797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EB Garamond"/>
                <a:ea typeface="EB Garamond"/>
                <a:cs typeface="EB Garamond"/>
                <a:sym typeface="EB Garamond"/>
              </a:rPr>
              <a:t>Kaplan, Jared, et al. "Scaling laws for neural language models." arXiv preprint arXiv:2001.08361 (2020)</a:t>
            </a:r>
            <a:endParaRPr>
              <a:solidFill>
                <a:schemeClr val="dk2"/>
              </a:solidFill>
              <a:latin typeface="EB Garamond"/>
              <a:ea typeface="EB Garamond"/>
              <a:cs typeface="EB Garamond"/>
              <a:sym typeface="EB Garamond"/>
            </a:endParaRPr>
          </a:p>
          <a:p>
            <a:pPr indent="0" lvl="0" marL="0" rtl="0" algn="l">
              <a:spcBef>
                <a:spcPts val="0"/>
              </a:spcBef>
              <a:spcAft>
                <a:spcPts val="0"/>
              </a:spcAft>
              <a:buNone/>
            </a:pPr>
            <a:r>
              <a:t/>
            </a:r>
            <a:endParaRPr>
              <a:solidFill>
                <a:schemeClr val="dk2"/>
              </a:solidFill>
              <a:latin typeface="EB Garamond"/>
              <a:ea typeface="EB Garamond"/>
              <a:cs typeface="EB Garamond"/>
              <a:sym typeface="EB Garamond"/>
            </a:endParaRPr>
          </a:p>
        </p:txBody>
      </p:sp>
      <p:pic>
        <p:nvPicPr>
          <p:cNvPr id="73" name="Google Shape;73;p15"/>
          <p:cNvPicPr preferRelativeResize="0"/>
          <p:nvPr/>
        </p:nvPicPr>
        <p:blipFill>
          <a:blip r:embed="rId4">
            <a:alphaModFix/>
          </a:blip>
          <a:stretch>
            <a:fillRect/>
          </a:stretch>
        </p:blipFill>
        <p:spPr>
          <a:xfrm>
            <a:off x="2084413" y="2571750"/>
            <a:ext cx="4916680" cy="998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Kaplan &amp; McCandlish et al., 2020</a:t>
            </a:r>
            <a:endParaRPr sz="3600">
              <a:solidFill>
                <a:schemeClr val="dk2"/>
              </a:solidFill>
              <a:latin typeface="Playfair Display SemiBold"/>
              <a:ea typeface="Playfair Display SemiBold"/>
              <a:cs typeface="Playfair Display SemiBold"/>
              <a:sym typeface="Playfair Display SemiBold"/>
            </a:endParaRPr>
          </a:p>
        </p:txBody>
      </p:sp>
      <p:sp>
        <p:nvSpPr>
          <p:cNvPr id="79" name="Google Shape;79;p16"/>
          <p:cNvSpPr txBox="1"/>
          <p:nvPr/>
        </p:nvSpPr>
        <p:spPr>
          <a:xfrm>
            <a:off x="324000" y="1139700"/>
            <a:ext cx="8437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An estimate of the total non-embedding training compute </a:t>
            </a:r>
            <a:r>
              <a:rPr lang="en" sz="2400">
                <a:solidFill>
                  <a:schemeClr val="accent1"/>
                </a:solidFill>
                <a:latin typeface="EB Garamond"/>
                <a:ea typeface="EB Garamond"/>
                <a:cs typeface="EB Garamond"/>
                <a:sym typeface="EB Garamond"/>
              </a:rPr>
              <a:t>C</a:t>
            </a:r>
            <a:r>
              <a:rPr lang="en" sz="2400">
                <a:solidFill>
                  <a:schemeClr val="dk1"/>
                </a:solidFill>
                <a:latin typeface="EB Garamond"/>
                <a:ea typeface="EB Garamond"/>
                <a:cs typeface="EB Garamond"/>
                <a:sym typeface="EB Garamond"/>
              </a:rPr>
              <a:t>  in terms of </a:t>
            </a:r>
            <a:r>
              <a:rPr lang="en" sz="2400">
                <a:solidFill>
                  <a:schemeClr val="accent5"/>
                </a:solidFill>
                <a:latin typeface="EB Garamond"/>
                <a:ea typeface="EB Garamond"/>
                <a:cs typeface="EB Garamond"/>
                <a:sym typeface="EB Garamond"/>
              </a:rPr>
              <a:t>N</a:t>
            </a:r>
            <a:r>
              <a:rPr lang="en" sz="2400">
                <a:solidFill>
                  <a:schemeClr val="dk1"/>
                </a:solidFill>
                <a:latin typeface="EB Garamond"/>
                <a:ea typeface="EB Garamond"/>
                <a:cs typeface="EB Garamond"/>
                <a:sym typeface="EB Garamond"/>
              </a:rPr>
              <a:t>, and </a:t>
            </a:r>
            <a:r>
              <a:rPr lang="en" sz="2400">
                <a:solidFill>
                  <a:schemeClr val="accent4"/>
                </a:solidFill>
                <a:latin typeface="EB Garamond"/>
                <a:ea typeface="EB Garamond"/>
                <a:cs typeface="EB Garamond"/>
                <a:sym typeface="EB Garamond"/>
              </a:rPr>
              <a:t>D</a:t>
            </a:r>
            <a:r>
              <a:rPr lang="en" sz="2400">
                <a:solidFill>
                  <a:schemeClr val="dk1"/>
                </a:solidFill>
                <a:latin typeface="EB Garamond"/>
                <a:ea typeface="EB Garamond"/>
                <a:cs typeface="EB Garamond"/>
                <a:sym typeface="EB Garamond"/>
              </a:rPr>
              <a:t> is given by, </a:t>
            </a:r>
            <a:endParaRPr sz="2400">
              <a:solidFill>
                <a:schemeClr val="dk1"/>
              </a:solidFill>
              <a:latin typeface="EB Garamond"/>
              <a:ea typeface="EB Garamond"/>
              <a:cs typeface="EB Garamond"/>
              <a:sym typeface="EB Garamond"/>
            </a:endParaRPr>
          </a:p>
        </p:txBody>
      </p:sp>
      <p:pic>
        <p:nvPicPr>
          <p:cNvPr id="80" name="Google Shape;80;p16"/>
          <p:cNvPicPr preferRelativeResize="0"/>
          <p:nvPr/>
        </p:nvPicPr>
        <p:blipFill>
          <a:blip r:embed="rId3">
            <a:alphaModFix/>
          </a:blip>
          <a:stretch>
            <a:fillRect/>
          </a:stretch>
        </p:blipFill>
        <p:spPr>
          <a:xfrm>
            <a:off x="8229600" y="274320"/>
            <a:ext cx="585216" cy="585216"/>
          </a:xfrm>
          <a:prstGeom prst="rect">
            <a:avLst/>
          </a:prstGeom>
          <a:noFill/>
          <a:ln>
            <a:noFill/>
          </a:ln>
        </p:spPr>
      </p:pic>
      <p:pic>
        <p:nvPicPr>
          <p:cNvPr id="81" name="Google Shape;81;p16"/>
          <p:cNvPicPr preferRelativeResize="0"/>
          <p:nvPr/>
        </p:nvPicPr>
        <p:blipFill>
          <a:blip r:embed="rId4">
            <a:alphaModFix/>
          </a:blip>
          <a:stretch>
            <a:fillRect/>
          </a:stretch>
        </p:blipFill>
        <p:spPr>
          <a:xfrm>
            <a:off x="1541450" y="2877450"/>
            <a:ext cx="6002575" cy="445500"/>
          </a:xfrm>
          <a:prstGeom prst="rect">
            <a:avLst/>
          </a:prstGeom>
          <a:noFill/>
          <a:ln>
            <a:noFill/>
          </a:ln>
        </p:spPr>
      </p:pic>
      <p:cxnSp>
        <p:nvCxnSpPr>
          <p:cNvPr id="82" name="Google Shape;82;p16"/>
          <p:cNvCxnSpPr>
            <a:endCxn id="83" idx="0"/>
          </p:cNvCxnSpPr>
          <p:nvPr/>
        </p:nvCxnSpPr>
        <p:spPr>
          <a:xfrm rot="5400000">
            <a:off x="2339450" y="3432975"/>
            <a:ext cx="627900" cy="4443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83" name="Google Shape;83;p16"/>
          <p:cNvSpPr txBox="1"/>
          <p:nvPr/>
        </p:nvSpPr>
        <p:spPr>
          <a:xfrm>
            <a:off x="1770950" y="3969075"/>
            <a:ext cx="13206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B Garamond"/>
                <a:ea typeface="EB Garamond"/>
                <a:cs typeface="EB Garamond"/>
                <a:sym typeface="EB Garamond"/>
              </a:rPr>
              <a:t>Forward Pass</a:t>
            </a:r>
            <a:endParaRPr sz="1800">
              <a:solidFill>
                <a:schemeClr val="dk1"/>
              </a:solidFill>
              <a:latin typeface="EB Garamond"/>
              <a:ea typeface="EB Garamond"/>
              <a:cs typeface="EB Garamond"/>
              <a:sym typeface="EB Garamond"/>
            </a:endParaRPr>
          </a:p>
        </p:txBody>
      </p:sp>
      <p:cxnSp>
        <p:nvCxnSpPr>
          <p:cNvPr id="84" name="Google Shape;84;p16"/>
          <p:cNvCxnSpPr>
            <a:stCxn id="81" idx="2"/>
            <a:endCxn id="85" idx="0"/>
          </p:cNvCxnSpPr>
          <p:nvPr/>
        </p:nvCxnSpPr>
        <p:spPr>
          <a:xfrm flipH="1" rot="-5400000">
            <a:off x="4430988" y="3434700"/>
            <a:ext cx="646200" cy="422700"/>
          </a:xfrm>
          <a:prstGeom prst="curvedConnector3">
            <a:avLst>
              <a:gd fmla="val 49994" name="adj1"/>
            </a:avLst>
          </a:prstGeom>
          <a:noFill/>
          <a:ln cap="flat" cmpd="sng" w="9525">
            <a:solidFill>
              <a:schemeClr val="dk2"/>
            </a:solidFill>
            <a:prstDash val="solid"/>
            <a:round/>
            <a:headEnd len="med" w="med" type="none"/>
            <a:tailEnd len="med" w="med" type="none"/>
          </a:ln>
        </p:spPr>
      </p:cxnSp>
      <p:sp>
        <p:nvSpPr>
          <p:cNvPr id="85" name="Google Shape;85;p16"/>
          <p:cNvSpPr txBox="1"/>
          <p:nvPr/>
        </p:nvSpPr>
        <p:spPr>
          <a:xfrm>
            <a:off x="4164150" y="3969075"/>
            <a:ext cx="16023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B Garamond"/>
                <a:ea typeface="EB Garamond"/>
                <a:cs typeface="EB Garamond"/>
                <a:sym typeface="EB Garamond"/>
              </a:rPr>
              <a:t>Backward</a:t>
            </a:r>
            <a:r>
              <a:rPr lang="en" sz="1800">
                <a:solidFill>
                  <a:schemeClr val="dk1"/>
                </a:solidFill>
                <a:latin typeface="EB Garamond"/>
                <a:ea typeface="EB Garamond"/>
                <a:cs typeface="EB Garamond"/>
                <a:sym typeface="EB Garamond"/>
              </a:rPr>
              <a:t> Pass </a:t>
            </a:r>
            <a:r>
              <a:rPr baseline="30000" lang="en" sz="1800">
                <a:solidFill>
                  <a:schemeClr val="dk1"/>
                </a:solidFill>
                <a:latin typeface="EB Garamond"/>
                <a:ea typeface="EB Garamond"/>
                <a:cs typeface="EB Garamond"/>
                <a:sym typeface="EB Garamond"/>
              </a:rPr>
              <a:t>1</a:t>
            </a:r>
            <a:endParaRPr baseline="30000" sz="1800">
              <a:solidFill>
                <a:schemeClr val="dk1"/>
              </a:solidFill>
              <a:latin typeface="EB Garamond"/>
              <a:ea typeface="EB Garamond"/>
              <a:cs typeface="EB Garamond"/>
              <a:sym typeface="EB Garamond"/>
            </a:endParaRPr>
          </a:p>
        </p:txBody>
      </p:sp>
      <p:sp>
        <p:nvSpPr>
          <p:cNvPr id="86" name="Google Shape;86;p16"/>
          <p:cNvSpPr txBox="1"/>
          <p:nvPr/>
        </p:nvSpPr>
        <p:spPr>
          <a:xfrm>
            <a:off x="2875550" y="2166900"/>
            <a:ext cx="1984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B Garamond"/>
                <a:ea typeface="EB Garamond"/>
                <a:cs typeface="EB Garamond"/>
                <a:sym typeface="EB Garamond"/>
              </a:rPr>
              <a:t>Compute per token</a:t>
            </a:r>
            <a:endParaRPr sz="1800">
              <a:solidFill>
                <a:schemeClr val="dk1"/>
              </a:solidFill>
              <a:latin typeface="EB Garamond"/>
              <a:ea typeface="EB Garamond"/>
              <a:cs typeface="EB Garamond"/>
              <a:sym typeface="EB Garamond"/>
            </a:endParaRPr>
          </a:p>
        </p:txBody>
      </p:sp>
      <p:sp>
        <p:nvSpPr>
          <p:cNvPr id="87" name="Google Shape;87;p16"/>
          <p:cNvSpPr/>
          <p:nvPr/>
        </p:nvSpPr>
        <p:spPr>
          <a:xfrm rot="5400000">
            <a:off x="3764700" y="1435950"/>
            <a:ext cx="256500" cy="25281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8" name="Google Shape;88;p16"/>
          <p:cNvSpPr txBox="1"/>
          <p:nvPr/>
        </p:nvSpPr>
        <p:spPr>
          <a:xfrm>
            <a:off x="324000" y="46797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aseline="30000" lang="en">
                <a:solidFill>
                  <a:schemeClr val="dk2"/>
                </a:solidFill>
                <a:latin typeface="EB Garamond"/>
                <a:ea typeface="EB Garamond"/>
                <a:cs typeface="EB Garamond"/>
                <a:sym typeface="EB Garamond"/>
              </a:rPr>
              <a:t>1 </a:t>
            </a:r>
            <a:r>
              <a:rPr lang="en">
                <a:solidFill>
                  <a:schemeClr val="dk2"/>
                </a:solidFill>
                <a:latin typeface="EB Garamond"/>
                <a:ea typeface="EB Garamond"/>
                <a:cs typeface="EB Garamond"/>
                <a:sym typeface="EB Garamond"/>
              </a:rPr>
              <a:t>https://sites.krieger.jhu.edu/jared-kaplan/files/2019/04/ContemporaryMLforPhysicists.pdf</a:t>
            </a:r>
            <a:endParaRPr>
              <a:solidFill>
                <a:schemeClr val="dk2"/>
              </a:solidFill>
              <a:latin typeface="EB Garamond"/>
              <a:ea typeface="EB Garamond"/>
              <a:cs typeface="EB Garamond"/>
              <a:sym typeface="EB Garamond"/>
            </a:endParaRPr>
          </a:p>
          <a:p>
            <a:pPr indent="0" lvl="0" marL="0" rtl="0" algn="l">
              <a:spcBef>
                <a:spcPts val="0"/>
              </a:spcBef>
              <a:spcAft>
                <a:spcPts val="0"/>
              </a:spcAft>
              <a:buNone/>
            </a:pPr>
            <a:r>
              <a:t/>
            </a:r>
            <a:endParaRPr>
              <a:solidFill>
                <a:schemeClr val="dk2"/>
              </a:solidFill>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nvSpPr>
        <p:spPr>
          <a:xfrm>
            <a:off x="324000" y="1139700"/>
            <a:ext cx="8437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Larger models require fewer samples to reach the same performance.</a:t>
            </a:r>
            <a:endParaRPr sz="2400">
              <a:solidFill>
                <a:schemeClr val="dk1"/>
              </a:solidFill>
              <a:latin typeface="EB Garamond"/>
              <a:ea typeface="EB Garamond"/>
              <a:cs typeface="EB Garamond"/>
              <a:sym typeface="EB Garamond"/>
            </a:endParaRPr>
          </a:p>
        </p:txBody>
      </p:sp>
      <p:pic>
        <p:nvPicPr>
          <p:cNvPr id="94" name="Google Shape;94;p17"/>
          <p:cNvPicPr preferRelativeResize="0"/>
          <p:nvPr/>
        </p:nvPicPr>
        <p:blipFill>
          <a:blip r:embed="rId3">
            <a:alphaModFix/>
          </a:blip>
          <a:stretch>
            <a:fillRect/>
          </a:stretch>
        </p:blipFill>
        <p:spPr>
          <a:xfrm>
            <a:off x="1259325" y="1655700"/>
            <a:ext cx="3948125" cy="2953650"/>
          </a:xfrm>
          <a:prstGeom prst="rect">
            <a:avLst/>
          </a:prstGeom>
          <a:noFill/>
          <a:ln>
            <a:noFill/>
          </a:ln>
        </p:spPr>
      </p:pic>
      <p:sp>
        <p:nvSpPr>
          <p:cNvPr id="95" name="Google Shape;95;p17"/>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Sample Efficiency of Large Models</a:t>
            </a:r>
            <a:endParaRPr sz="3600">
              <a:solidFill>
                <a:schemeClr val="dk2"/>
              </a:solidFill>
              <a:latin typeface="Playfair Display SemiBold"/>
              <a:ea typeface="Playfair Display SemiBold"/>
              <a:cs typeface="Playfair Display SemiBold"/>
              <a:sym typeface="Playfair Display SemiBold"/>
            </a:endParaRPr>
          </a:p>
        </p:txBody>
      </p:sp>
      <p:pic>
        <p:nvPicPr>
          <p:cNvPr id="96" name="Google Shape;96;p17"/>
          <p:cNvPicPr preferRelativeResize="0"/>
          <p:nvPr/>
        </p:nvPicPr>
        <p:blipFill>
          <a:blip r:embed="rId4">
            <a:alphaModFix/>
          </a:blip>
          <a:stretch>
            <a:fillRect/>
          </a:stretch>
        </p:blipFill>
        <p:spPr>
          <a:xfrm>
            <a:off x="8229600" y="274320"/>
            <a:ext cx="585216" cy="585216"/>
          </a:xfrm>
          <a:prstGeom prst="rect">
            <a:avLst/>
          </a:prstGeom>
          <a:noFill/>
          <a:ln>
            <a:noFill/>
          </a:ln>
        </p:spPr>
      </p:pic>
      <p:sp>
        <p:nvSpPr>
          <p:cNvPr id="97" name="Google Shape;97;p17"/>
          <p:cNvSpPr txBox="1"/>
          <p:nvPr/>
        </p:nvSpPr>
        <p:spPr>
          <a:xfrm>
            <a:off x="324000" y="46797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EB Garamond"/>
                <a:ea typeface="EB Garamond"/>
                <a:cs typeface="EB Garamond"/>
                <a:sym typeface="EB Garamond"/>
              </a:rPr>
              <a:t>Kaplan, Jared, et al. "Scaling laws for neural language models." arXiv preprint arXiv:2001.08361 (2020)</a:t>
            </a:r>
            <a:endParaRPr>
              <a:solidFill>
                <a:schemeClr val="dk2"/>
              </a:solidFill>
              <a:latin typeface="EB Garamond"/>
              <a:ea typeface="EB Garamond"/>
              <a:cs typeface="EB Garamond"/>
              <a:sym typeface="EB Garamond"/>
            </a:endParaRPr>
          </a:p>
        </p:txBody>
      </p:sp>
      <p:pic>
        <p:nvPicPr>
          <p:cNvPr id="98" name="Google Shape;98;p17"/>
          <p:cNvPicPr preferRelativeResize="0"/>
          <p:nvPr/>
        </p:nvPicPr>
        <p:blipFill>
          <a:blip r:embed="rId5">
            <a:alphaModFix/>
          </a:blip>
          <a:stretch>
            <a:fillRect/>
          </a:stretch>
        </p:blipFill>
        <p:spPr>
          <a:xfrm>
            <a:off x="5172175" y="2274775"/>
            <a:ext cx="1660136" cy="783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Convergence is Inefficient</a:t>
            </a:r>
            <a:endParaRPr sz="3600">
              <a:solidFill>
                <a:schemeClr val="dk2"/>
              </a:solidFill>
              <a:latin typeface="Playfair Display SemiBold"/>
              <a:ea typeface="Playfair Display SemiBold"/>
              <a:cs typeface="Playfair Display SemiBold"/>
              <a:sym typeface="Playfair Display SemiBold"/>
            </a:endParaRPr>
          </a:p>
        </p:txBody>
      </p:sp>
      <p:sp>
        <p:nvSpPr>
          <p:cNvPr id="104" name="Google Shape;104;p18"/>
          <p:cNvSpPr txBox="1"/>
          <p:nvPr/>
        </p:nvSpPr>
        <p:spPr>
          <a:xfrm>
            <a:off x="324000" y="1139700"/>
            <a:ext cx="8437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Optimal performance can be attained by training </a:t>
            </a:r>
            <a:r>
              <a:rPr i="1" lang="en" sz="2400">
                <a:solidFill>
                  <a:schemeClr val="dk1"/>
                </a:solidFill>
                <a:latin typeface="EB Garamond"/>
                <a:ea typeface="EB Garamond"/>
                <a:cs typeface="EB Garamond"/>
                <a:sym typeface="EB Garamond"/>
              </a:rPr>
              <a:t>very large models</a:t>
            </a:r>
            <a:r>
              <a:rPr lang="en" sz="2400">
                <a:solidFill>
                  <a:schemeClr val="dk1"/>
                </a:solidFill>
                <a:latin typeface="EB Garamond"/>
                <a:ea typeface="EB Garamond"/>
                <a:cs typeface="EB Garamond"/>
                <a:sym typeface="EB Garamond"/>
              </a:rPr>
              <a:t> and stopping </a:t>
            </a:r>
            <a:r>
              <a:rPr i="1" lang="en" sz="2400">
                <a:solidFill>
                  <a:schemeClr val="dk1"/>
                </a:solidFill>
                <a:latin typeface="EB Garamond"/>
                <a:ea typeface="EB Garamond"/>
                <a:cs typeface="EB Garamond"/>
                <a:sym typeface="EB Garamond"/>
              </a:rPr>
              <a:t>significantly short of convergence</a:t>
            </a:r>
            <a:r>
              <a:rPr lang="en" sz="2400">
                <a:solidFill>
                  <a:schemeClr val="dk1"/>
                </a:solidFill>
                <a:latin typeface="EB Garamond"/>
                <a:ea typeface="EB Garamond"/>
                <a:cs typeface="EB Garamond"/>
                <a:sym typeface="EB Garamond"/>
              </a:rPr>
              <a:t>.</a:t>
            </a:r>
            <a:endParaRPr sz="2400">
              <a:solidFill>
                <a:schemeClr val="dk1"/>
              </a:solidFill>
              <a:latin typeface="EB Garamond"/>
              <a:ea typeface="EB Garamond"/>
              <a:cs typeface="EB Garamond"/>
              <a:sym typeface="EB Garamond"/>
            </a:endParaRPr>
          </a:p>
        </p:txBody>
      </p:sp>
      <p:pic>
        <p:nvPicPr>
          <p:cNvPr id="105" name="Google Shape;105;p18"/>
          <p:cNvPicPr preferRelativeResize="0"/>
          <p:nvPr/>
        </p:nvPicPr>
        <p:blipFill>
          <a:blip r:embed="rId3">
            <a:alphaModFix/>
          </a:blip>
          <a:stretch>
            <a:fillRect/>
          </a:stretch>
        </p:blipFill>
        <p:spPr>
          <a:xfrm>
            <a:off x="8229600" y="274320"/>
            <a:ext cx="585216" cy="585216"/>
          </a:xfrm>
          <a:prstGeom prst="rect">
            <a:avLst/>
          </a:prstGeom>
          <a:noFill/>
          <a:ln>
            <a:noFill/>
          </a:ln>
        </p:spPr>
      </p:pic>
      <p:sp>
        <p:nvSpPr>
          <p:cNvPr id="106" name="Google Shape;106;p18"/>
          <p:cNvSpPr txBox="1"/>
          <p:nvPr/>
        </p:nvSpPr>
        <p:spPr>
          <a:xfrm>
            <a:off x="324000" y="46797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EB Garamond"/>
                <a:ea typeface="EB Garamond"/>
                <a:cs typeface="EB Garamond"/>
                <a:sym typeface="EB Garamond"/>
              </a:rPr>
              <a:t>Kaplan, Jared, et al. "Scaling laws for neural language models." arXiv preprint arXiv:2001.08361 (2020)</a:t>
            </a:r>
            <a:endParaRPr>
              <a:solidFill>
                <a:schemeClr val="dk2"/>
              </a:solidFill>
              <a:latin typeface="EB Garamond"/>
              <a:ea typeface="EB Garamond"/>
              <a:cs typeface="EB Garamond"/>
              <a:sym typeface="EB Garamond"/>
            </a:endParaRPr>
          </a:p>
        </p:txBody>
      </p:sp>
      <p:grpSp>
        <p:nvGrpSpPr>
          <p:cNvPr id="107" name="Google Shape;107;p18"/>
          <p:cNvGrpSpPr/>
          <p:nvPr/>
        </p:nvGrpSpPr>
        <p:grpSpPr>
          <a:xfrm>
            <a:off x="2303275" y="2052000"/>
            <a:ext cx="4242425" cy="2627701"/>
            <a:chOff x="2105575" y="2052000"/>
            <a:chExt cx="4242425" cy="2627701"/>
          </a:xfrm>
        </p:grpSpPr>
        <p:pic>
          <p:nvPicPr>
            <p:cNvPr id="108" name="Google Shape;108;p18"/>
            <p:cNvPicPr preferRelativeResize="0"/>
            <p:nvPr/>
          </p:nvPicPr>
          <p:blipFill>
            <a:blip r:embed="rId4">
              <a:alphaModFix/>
            </a:blip>
            <a:stretch>
              <a:fillRect/>
            </a:stretch>
          </p:blipFill>
          <p:spPr>
            <a:xfrm>
              <a:off x="2105575" y="2099250"/>
              <a:ext cx="4242326" cy="2580451"/>
            </a:xfrm>
            <a:prstGeom prst="rect">
              <a:avLst/>
            </a:prstGeom>
            <a:noFill/>
            <a:ln>
              <a:noFill/>
            </a:ln>
          </p:spPr>
        </p:pic>
        <p:sp>
          <p:nvSpPr>
            <p:cNvPr id="109" name="Google Shape;109;p18"/>
            <p:cNvSpPr/>
            <p:nvPr/>
          </p:nvSpPr>
          <p:spPr>
            <a:xfrm>
              <a:off x="5035500" y="2052000"/>
              <a:ext cx="1312500" cy="783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pic>
        <p:nvPicPr>
          <p:cNvPr id="110" name="Google Shape;110;p18"/>
          <p:cNvPicPr preferRelativeResize="0"/>
          <p:nvPr/>
        </p:nvPicPr>
        <p:blipFill>
          <a:blip r:embed="rId5">
            <a:alphaModFix/>
          </a:blip>
          <a:stretch>
            <a:fillRect/>
          </a:stretch>
        </p:blipFill>
        <p:spPr>
          <a:xfrm>
            <a:off x="1704125" y="2244025"/>
            <a:ext cx="675350" cy="281400"/>
          </a:xfrm>
          <a:prstGeom prst="rect">
            <a:avLst/>
          </a:prstGeom>
          <a:noFill/>
          <a:ln>
            <a:noFill/>
          </a:ln>
        </p:spPr>
      </p:pic>
      <p:pic>
        <p:nvPicPr>
          <p:cNvPr id="111" name="Google Shape;111;p18"/>
          <p:cNvPicPr preferRelativeResize="0"/>
          <p:nvPr/>
        </p:nvPicPr>
        <p:blipFill>
          <a:blip r:embed="rId6">
            <a:alphaModFix/>
          </a:blip>
          <a:stretch>
            <a:fillRect/>
          </a:stretch>
        </p:blipFill>
        <p:spPr>
          <a:xfrm>
            <a:off x="5176550" y="2275425"/>
            <a:ext cx="1660136" cy="783000"/>
          </a:xfrm>
          <a:prstGeom prst="rect">
            <a:avLst/>
          </a:prstGeom>
          <a:noFill/>
          <a:ln>
            <a:noFill/>
          </a:ln>
        </p:spPr>
      </p:pic>
      <p:sp>
        <p:nvSpPr>
          <p:cNvPr id="112" name="Google Shape;112;p18"/>
          <p:cNvSpPr txBox="1"/>
          <p:nvPr/>
        </p:nvSpPr>
        <p:spPr>
          <a:xfrm>
            <a:off x="5116125" y="3985200"/>
            <a:ext cx="3927900" cy="33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aseline="30000" lang="en" sz="1000">
                <a:solidFill>
                  <a:srgbClr val="434343"/>
                </a:solidFill>
              </a:rPr>
              <a:t>1</a:t>
            </a:r>
            <a:r>
              <a:rPr lang="en" sz="1000">
                <a:solidFill>
                  <a:srgbClr val="434343"/>
                </a:solidFill>
              </a:rPr>
              <a:t> 1 PF-days = 10</a:t>
            </a:r>
            <a:r>
              <a:rPr baseline="30000" lang="en" sz="1000">
                <a:solidFill>
                  <a:srgbClr val="434343"/>
                </a:solidFill>
              </a:rPr>
              <a:t>15</a:t>
            </a:r>
            <a:r>
              <a:rPr lang="en" sz="1000">
                <a:solidFill>
                  <a:srgbClr val="434343"/>
                </a:solidFill>
              </a:rPr>
              <a:t> FLOPs every second for 24 hours</a:t>
            </a:r>
            <a:endParaRPr sz="1000">
              <a:solidFill>
                <a:srgbClr val="434343"/>
              </a:solidFill>
            </a:endParaRPr>
          </a:p>
        </p:txBody>
      </p:sp>
      <p:sp>
        <p:nvSpPr>
          <p:cNvPr id="113" name="Google Shape;113;p18"/>
          <p:cNvSpPr txBox="1"/>
          <p:nvPr/>
        </p:nvSpPr>
        <p:spPr>
          <a:xfrm>
            <a:off x="3546300" y="4331400"/>
            <a:ext cx="180600" cy="21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aseline="30000" lang="en">
                <a:solidFill>
                  <a:schemeClr val="dk2"/>
                </a:solidFill>
                <a:latin typeface="EB Garamond"/>
                <a:ea typeface="EB Garamond"/>
                <a:cs typeface="EB Garamond"/>
                <a:sym typeface="EB Garamond"/>
              </a:rPr>
              <a:t>1</a:t>
            </a:r>
            <a:endParaRPr baseline="30000">
              <a:solidFill>
                <a:schemeClr val="dk2"/>
              </a:solidFill>
              <a:latin typeface="EB Garamond"/>
              <a:ea typeface="EB Garamond"/>
              <a:cs typeface="EB Garamond"/>
              <a:sym typeface="EB Garamon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Optimal Allocation of Compute</a:t>
            </a:r>
            <a:endParaRPr sz="3600">
              <a:solidFill>
                <a:schemeClr val="dk2"/>
              </a:solidFill>
              <a:latin typeface="Playfair Display SemiBold"/>
              <a:ea typeface="Playfair Display SemiBold"/>
              <a:cs typeface="Playfair Display SemiBold"/>
              <a:sym typeface="Playfair Display SemiBold"/>
            </a:endParaRPr>
          </a:p>
        </p:txBody>
      </p:sp>
      <p:sp>
        <p:nvSpPr>
          <p:cNvPr id="119" name="Google Shape;119;p19"/>
          <p:cNvSpPr txBox="1"/>
          <p:nvPr/>
        </p:nvSpPr>
        <p:spPr>
          <a:xfrm>
            <a:off x="324000" y="1139700"/>
            <a:ext cx="8437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As compute budget increases, optimal allocation is </a:t>
            </a:r>
            <a:r>
              <a:rPr i="1" lang="en" sz="2400">
                <a:solidFill>
                  <a:schemeClr val="dk1"/>
                </a:solidFill>
                <a:latin typeface="EB Garamond"/>
                <a:ea typeface="EB Garamond"/>
                <a:cs typeface="EB Garamond"/>
                <a:sym typeface="EB Garamond"/>
              </a:rPr>
              <a:t>larger models</a:t>
            </a:r>
            <a:r>
              <a:rPr lang="en" sz="2400">
                <a:solidFill>
                  <a:schemeClr val="dk1"/>
                </a:solidFill>
                <a:latin typeface="EB Garamond"/>
                <a:ea typeface="EB Garamond"/>
                <a:cs typeface="EB Garamond"/>
                <a:sym typeface="EB Garamond"/>
              </a:rPr>
              <a:t>, not more data or longer training.</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For example, a 10x increase in compute should be allocated as:</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 a 5x increase in model size</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2400">
                <a:solidFill>
                  <a:schemeClr val="dk1"/>
                </a:solidFill>
                <a:latin typeface="EB Garamond"/>
                <a:ea typeface="EB Garamond"/>
                <a:cs typeface="EB Garamond"/>
                <a:sym typeface="EB Garamond"/>
              </a:rPr>
              <a:t>- a 2x increase in data size</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p:txBody>
      </p:sp>
      <p:pic>
        <p:nvPicPr>
          <p:cNvPr id="120" name="Google Shape;120;p19"/>
          <p:cNvPicPr preferRelativeResize="0"/>
          <p:nvPr/>
        </p:nvPicPr>
        <p:blipFill>
          <a:blip r:embed="rId3">
            <a:alphaModFix/>
          </a:blip>
          <a:stretch>
            <a:fillRect/>
          </a:stretch>
        </p:blipFill>
        <p:spPr>
          <a:xfrm>
            <a:off x="8229600" y="274320"/>
            <a:ext cx="585216" cy="585216"/>
          </a:xfrm>
          <a:prstGeom prst="rect">
            <a:avLst/>
          </a:prstGeom>
          <a:noFill/>
          <a:ln>
            <a:noFill/>
          </a:ln>
        </p:spPr>
      </p:pic>
      <p:sp>
        <p:nvSpPr>
          <p:cNvPr id="121" name="Google Shape;121;p19"/>
          <p:cNvSpPr txBox="1"/>
          <p:nvPr/>
        </p:nvSpPr>
        <p:spPr>
          <a:xfrm>
            <a:off x="324000" y="46797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EB Garamond"/>
                <a:ea typeface="EB Garamond"/>
                <a:cs typeface="EB Garamond"/>
                <a:sym typeface="EB Garamond"/>
              </a:rPr>
              <a:t>Kaplan, Jared, et al. "Scaling laws for neural language models." arXiv preprint arXiv:2001.08361 (2020)</a:t>
            </a:r>
            <a:endParaRPr>
              <a:solidFill>
                <a:schemeClr val="dk2"/>
              </a:solidFill>
              <a:latin typeface="EB Garamond"/>
              <a:ea typeface="EB Garamond"/>
              <a:cs typeface="EB Garamond"/>
              <a:sym typeface="EB Garamond"/>
            </a:endParaRPr>
          </a:p>
        </p:txBody>
      </p:sp>
      <p:sp>
        <p:nvSpPr>
          <p:cNvPr id="122" name="Google Shape;122;p19"/>
          <p:cNvSpPr/>
          <p:nvPr/>
        </p:nvSpPr>
        <p:spPr>
          <a:xfrm rot="10800000">
            <a:off x="3875650" y="3335000"/>
            <a:ext cx="170700" cy="7698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 name="Google Shape;123;p19"/>
          <p:cNvSpPr txBox="1"/>
          <p:nvPr/>
        </p:nvSpPr>
        <p:spPr>
          <a:xfrm>
            <a:off x="4038600" y="3186125"/>
            <a:ext cx="4657200" cy="114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 a 1.86x increase in batch size</a:t>
            </a:r>
            <a:endParaRPr sz="2400">
              <a:solidFill>
                <a:schemeClr val="dk1"/>
              </a:solidFill>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rPr lang="en" sz="2400">
                <a:solidFill>
                  <a:schemeClr val="dk1"/>
                </a:solidFill>
                <a:latin typeface="EB Garamond"/>
                <a:ea typeface="EB Garamond"/>
                <a:cs typeface="EB Garamond"/>
                <a:sym typeface="EB Garamond"/>
              </a:rPr>
              <a:t>~</a:t>
            </a:r>
            <a:r>
              <a:rPr lang="en" sz="2400">
                <a:solidFill>
                  <a:schemeClr val="dk1"/>
                </a:solidFill>
                <a:latin typeface="EB Garamond"/>
                <a:ea typeface="EB Garamond"/>
                <a:cs typeface="EB Garamond"/>
                <a:sym typeface="EB Garamond"/>
              </a:rPr>
              <a:t> a 1.07x increase in number of steps</a:t>
            </a:r>
            <a:endParaRPr sz="2400">
              <a:solidFill>
                <a:schemeClr val="dk1"/>
              </a:solidFill>
              <a:latin typeface="EB Garamond"/>
              <a:ea typeface="EB Garamond"/>
              <a:cs typeface="EB Garamond"/>
              <a:sym typeface="EB Garamon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0"/>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Hoffmann et al., 2022</a:t>
            </a:r>
            <a:endParaRPr sz="3600">
              <a:solidFill>
                <a:schemeClr val="dk2"/>
              </a:solidFill>
              <a:latin typeface="Playfair Display SemiBold"/>
              <a:ea typeface="Playfair Display SemiBold"/>
              <a:cs typeface="Playfair Display SemiBold"/>
              <a:sym typeface="Playfair Display SemiBold"/>
            </a:endParaRPr>
          </a:p>
        </p:txBody>
      </p:sp>
      <p:sp>
        <p:nvSpPr>
          <p:cNvPr id="129" name="Google Shape;129;p20"/>
          <p:cNvSpPr txBox="1"/>
          <p:nvPr/>
        </p:nvSpPr>
        <p:spPr>
          <a:xfrm>
            <a:off x="324000" y="1292100"/>
            <a:ext cx="8437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p:txBody>
      </p:sp>
      <p:sp>
        <p:nvSpPr>
          <p:cNvPr id="130" name="Google Shape;130;p20"/>
          <p:cNvSpPr txBox="1"/>
          <p:nvPr/>
        </p:nvSpPr>
        <p:spPr>
          <a:xfrm>
            <a:off x="324000" y="46797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EB Garamond"/>
                <a:ea typeface="EB Garamond"/>
                <a:cs typeface="EB Garamond"/>
                <a:sym typeface="EB Garamond"/>
              </a:rPr>
              <a:t>Hoffmann, Jordan, et al. "Training compute-optimal large language models." arXiv preprint arXiv:2203.15556 (2022)</a:t>
            </a:r>
            <a:endParaRPr>
              <a:solidFill>
                <a:schemeClr val="dk2"/>
              </a:solidFill>
              <a:latin typeface="EB Garamond"/>
              <a:ea typeface="EB Garamond"/>
              <a:cs typeface="EB Garamond"/>
              <a:sym typeface="EB Garamond"/>
            </a:endParaRPr>
          </a:p>
        </p:txBody>
      </p:sp>
      <p:pic>
        <p:nvPicPr>
          <p:cNvPr id="131" name="Google Shape;131;p20"/>
          <p:cNvPicPr preferRelativeResize="0"/>
          <p:nvPr/>
        </p:nvPicPr>
        <p:blipFill>
          <a:blip r:embed="rId3">
            <a:alphaModFix/>
          </a:blip>
          <a:stretch>
            <a:fillRect/>
          </a:stretch>
        </p:blipFill>
        <p:spPr>
          <a:xfrm>
            <a:off x="8229600" y="274320"/>
            <a:ext cx="585216" cy="585216"/>
          </a:xfrm>
          <a:prstGeom prst="rect">
            <a:avLst/>
          </a:prstGeom>
          <a:noFill/>
          <a:ln>
            <a:noFill/>
          </a:ln>
        </p:spPr>
      </p:pic>
      <p:grpSp>
        <p:nvGrpSpPr>
          <p:cNvPr id="132" name="Google Shape;132;p20"/>
          <p:cNvGrpSpPr/>
          <p:nvPr/>
        </p:nvGrpSpPr>
        <p:grpSpPr>
          <a:xfrm>
            <a:off x="1458450" y="1870416"/>
            <a:ext cx="6367800" cy="2002359"/>
            <a:chOff x="1431450" y="2346041"/>
            <a:chExt cx="6367800" cy="2002359"/>
          </a:xfrm>
        </p:grpSpPr>
        <p:cxnSp>
          <p:nvCxnSpPr>
            <p:cNvPr id="133" name="Google Shape;133;p20"/>
            <p:cNvCxnSpPr>
              <a:endCxn id="134" idx="0"/>
            </p:cNvCxnSpPr>
            <p:nvPr/>
          </p:nvCxnSpPr>
          <p:spPr>
            <a:xfrm flipH="1" rot="-5400000">
              <a:off x="4756500" y="3584450"/>
              <a:ext cx="465300" cy="1716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134" name="Google Shape;134;p20"/>
            <p:cNvSpPr txBox="1"/>
            <p:nvPr/>
          </p:nvSpPr>
          <p:spPr>
            <a:xfrm>
              <a:off x="4393200" y="3902900"/>
              <a:ext cx="1363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B Garamond"/>
                  <a:ea typeface="EB Garamond"/>
                  <a:cs typeface="EB Garamond"/>
                  <a:sym typeface="EB Garamond"/>
                </a:rPr>
                <a:t>Model error</a:t>
              </a:r>
              <a:endParaRPr sz="1800">
                <a:solidFill>
                  <a:schemeClr val="dk1"/>
                </a:solidFill>
                <a:latin typeface="EB Garamond"/>
                <a:ea typeface="EB Garamond"/>
                <a:cs typeface="EB Garamond"/>
                <a:sym typeface="EB Garamond"/>
              </a:endParaRPr>
            </a:p>
          </p:txBody>
        </p:sp>
        <p:sp>
          <p:nvSpPr>
            <p:cNvPr id="135" name="Google Shape;135;p20"/>
            <p:cNvSpPr txBox="1"/>
            <p:nvPr/>
          </p:nvSpPr>
          <p:spPr>
            <a:xfrm>
              <a:off x="6435750" y="3899450"/>
              <a:ext cx="1363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EB Garamond"/>
                  <a:ea typeface="EB Garamond"/>
                  <a:cs typeface="EB Garamond"/>
                  <a:sym typeface="EB Garamond"/>
                </a:rPr>
                <a:t>Data</a:t>
              </a:r>
              <a:r>
                <a:rPr lang="en" sz="1800">
                  <a:latin typeface="EB Garamond"/>
                  <a:ea typeface="EB Garamond"/>
                  <a:cs typeface="EB Garamond"/>
                  <a:sym typeface="EB Garamond"/>
                </a:rPr>
                <a:t> error</a:t>
              </a:r>
              <a:endParaRPr sz="1800">
                <a:latin typeface="EB Garamond"/>
                <a:ea typeface="EB Garamond"/>
                <a:cs typeface="EB Garamond"/>
                <a:sym typeface="EB Garamond"/>
              </a:endParaRPr>
            </a:p>
          </p:txBody>
        </p:sp>
        <p:cxnSp>
          <p:nvCxnSpPr>
            <p:cNvPr id="136" name="Google Shape;136;p20"/>
            <p:cNvCxnSpPr>
              <a:endCxn id="135" idx="0"/>
            </p:cNvCxnSpPr>
            <p:nvPr/>
          </p:nvCxnSpPr>
          <p:spPr>
            <a:xfrm>
              <a:off x="6088500" y="3375050"/>
              <a:ext cx="1029000" cy="524400"/>
            </a:xfrm>
            <a:prstGeom prst="curvedConnector2">
              <a:avLst/>
            </a:prstGeom>
            <a:noFill/>
            <a:ln cap="flat" cmpd="sng" w="9525">
              <a:solidFill>
                <a:schemeClr val="dk2"/>
              </a:solidFill>
              <a:prstDash val="solid"/>
              <a:round/>
              <a:headEnd len="med" w="med" type="none"/>
              <a:tailEnd len="med" w="med" type="none"/>
            </a:ln>
          </p:spPr>
        </p:cxnSp>
        <p:cxnSp>
          <p:nvCxnSpPr>
            <p:cNvPr id="137" name="Google Shape;137;p20"/>
            <p:cNvCxnSpPr>
              <a:stCxn id="138" idx="2"/>
              <a:endCxn id="139" idx="0"/>
            </p:cNvCxnSpPr>
            <p:nvPr/>
          </p:nvCxnSpPr>
          <p:spPr>
            <a:xfrm rot="5400000">
              <a:off x="3157200" y="3122950"/>
              <a:ext cx="611100" cy="941700"/>
            </a:xfrm>
            <a:prstGeom prst="curvedConnector3">
              <a:avLst>
                <a:gd fmla="val 50008" name="adj1"/>
              </a:avLst>
            </a:prstGeom>
            <a:noFill/>
            <a:ln cap="flat" cmpd="sng" w="9525">
              <a:solidFill>
                <a:schemeClr val="dk2"/>
              </a:solidFill>
              <a:prstDash val="solid"/>
              <a:round/>
              <a:headEnd len="med" w="med" type="none"/>
              <a:tailEnd len="med" w="med" type="none"/>
            </a:ln>
          </p:spPr>
        </p:cxnSp>
        <p:sp>
          <p:nvSpPr>
            <p:cNvPr id="139" name="Google Shape;139;p20"/>
            <p:cNvSpPr txBox="1"/>
            <p:nvPr/>
          </p:nvSpPr>
          <p:spPr>
            <a:xfrm>
              <a:off x="2094300" y="3899450"/>
              <a:ext cx="1795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EB Garamond"/>
                  <a:ea typeface="EB Garamond"/>
                  <a:cs typeface="EB Garamond"/>
                  <a:sym typeface="EB Garamond"/>
                </a:rPr>
                <a:t>Irreducible</a:t>
              </a:r>
              <a:r>
                <a:rPr lang="en" sz="1800">
                  <a:solidFill>
                    <a:schemeClr val="dk1"/>
                  </a:solidFill>
                  <a:latin typeface="EB Garamond"/>
                  <a:ea typeface="EB Garamond"/>
                  <a:cs typeface="EB Garamond"/>
                  <a:sym typeface="EB Garamond"/>
                </a:rPr>
                <a:t> error</a:t>
              </a:r>
              <a:endParaRPr sz="1800">
                <a:solidFill>
                  <a:schemeClr val="dk1"/>
                </a:solidFill>
                <a:latin typeface="EB Garamond"/>
                <a:ea typeface="EB Garamond"/>
                <a:cs typeface="EB Garamond"/>
                <a:sym typeface="EB Garamond"/>
              </a:endParaRPr>
            </a:p>
          </p:txBody>
        </p:sp>
        <p:pic>
          <p:nvPicPr>
            <p:cNvPr id="138" name="Google Shape;138;p20"/>
            <p:cNvPicPr preferRelativeResize="0"/>
            <p:nvPr/>
          </p:nvPicPr>
          <p:blipFill>
            <a:blip r:embed="rId4">
              <a:alphaModFix/>
            </a:blip>
            <a:stretch>
              <a:fillRect/>
            </a:stretch>
          </p:blipFill>
          <p:spPr>
            <a:xfrm>
              <a:off x="1431450" y="2346041"/>
              <a:ext cx="5004301" cy="942209"/>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nvSpPr>
        <p:spPr>
          <a:xfrm>
            <a:off x="324000" y="324000"/>
            <a:ext cx="8437500" cy="7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2"/>
                </a:solidFill>
                <a:latin typeface="Playfair Display SemiBold"/>
                <a:ea typeface="Playfair Display SemiBold"/>
                <a:cs typeface="Playfair Display SemiBold"/>
                <a:sym typeface="Playfair Display SemiBold"/>
              </a:rPr>
              <a:t>Hoffmann et al., 2022</a:t>
            </a:r>
            <a:endParaRPr sz="3600">
              <a:solidFill>
                <a:schemeClr val="dk2"/>
              </a:solidFill>
              <a:latin typeface="Playfair Display SemiBold"/>
              <a:ea typeface="Playfair Display SemiBold"/>
              <a:cs typeface="Playfair Display SemiBold"/>
              <a:sym typeface="Playfair Display SemiBold"/>
            </a:endParaRPr>
          </a:p>
        </p:txBody>
      </p:sp>
      <p:sp>
        <p:nvSpPr>
          <p:cNvPr id="145" name="Google Shape;145;p21"/>
          <p:cNvSpPr txBox="1"/>
          <p:nvPr/>
        </p:nvSpPr>
        <p:spPr>
          <a:xfrm>
            <a:off x="324000" y="1139700"/>
            <a:ext cx="8437500" cy="31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EB Garamond"/>
                <a:ea typeface="EB Garamond"/>
                <a:cs typeface="EB Garamond"/>
                <a:sym typeface="EB Garamond"/>
              </a:rPr>
              <a:t>Optimising the loss function L under the compute budget C = 6ND, the compute-optimal model size and dataset size are obtained as,</a:t>
            </a:r>
            <a:endParaRPr sz="2400">
              <a:solidFill>
                <a:schemeClr val="dk1"/>
              </a:solidFill>
              <a:latin typeface="EB Garamond"/>
              <a:ea typeface="EB Garamond"/>
              <a:cs typeface="EB Garamond"/>
              <a:sym typeface="EB Garamond"/>
            </a:endParaRPr>
          </a:p>
        </p:txBody>
      </p:sp>
      <p:sp>
        <p:nvSpPr>
          <p:cNvPr id="146" name="Google Shape;146;p21"/>
          <p:cNvSpPr txBox="1"/>
          <p:nvPr/>
        </p:nvSpPr>
        <p:spPr>
          <a:xfrm>
            <a:off x="324000" y="4527300"/>
            <a:ext cx="8437500" cy="4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EB Garamond"/>
                <a:ea typeface="EB Garamond"/>
                <a:cs typeface="EB Garamond"/>
                <a:sym typeface="EB Garamond"/>
              </a:rPr>
              <a:t>Hoffmann, Jordan, et al. "Training compute-optimal large language models." arXiv preprint arXiv:2203.15556 (2022)</a:t>
            </a:r>
            <a:endParaRPr>
              <a:solidFill>
                <a:schemeClr val="dk2"/>
              </a:solidFill>
              <a:latin typeface="EB Garamond"/>
              <a:ea typeface="EB Garamond"/>
              <a:cs typeface="EB Garamond"/>
              <a:sym typeface="EB Garamond"/>
            </a:endParaRPr>
          </a:p>
        </p:txBody>
      </p:sp>
      <p:pic>
        <p:nvPicPr>
          <p:cNvPr id="147" name="Google Shape;147;p21"/>
          <p:cNvPicPr preferRelativeResize="0"/>
          <p:nvPr/>
        </p:nvPicPr>
        <p:blipFill>
          <a:blip r:embed="rId3">
            <a:alphaModFix/>
          </a:blip>
          <a:stretch>
            <a:fillRect/>
          </a:stretch>
        </p:blipFill>
        <p:spPr>
          <a:xfrm>
            <a:off x="8229600" y="274320"/>
            <a:ext cx="585216" cy="585216"/>
          </a:xfrm>
          <a:prstGeom prst="rect">
            <a:avLst/>
          </a:prstGeom>
          <a:noFill/>
          <a:ln>
            <a:noFill/>
          </a:ln>
        </p:spPr>
      </p:pic>
      <p:pic>
        <p:nvPicPr>
          <p:cNvPr id="148" name="Google Shape;148;p21"/>
          <p:cNvPicPr preferRelativeResize="0"/>
          <p:nvPr/>
        </p:nvPicPr>
        <p:blipFill>
          <a:blip r:embed="rId4">
            <a:alphaModFix/>
          </a:blip>
          <a:stretch>
            <a:fillRect/>
          </a:stretch>
        </p:blipFill>
        <p:spPr>
          <a:xfrm>
            <a:off x="588900" y="2402452"/>
            <a:ext cx="3193527" cy="938300"/>
          </a:xfrm>
          <a:prstGeom prst="rect">
            <a:avLst/>
          </a:prstGeom>
          <a:noFill/>
          <a:ln>
            <a:noFill/>
          </a:ln>
        </p:spPr>
      </p:pic>
      <p:pic>
        <p:nvPicPr>
          <p:cNvPr id="149" name="Google Shape;149;p21"/>
          <p:cNvPicPr preferRelativeResize="0"/>
          <p:nvPr/>
        </p:nvPicPr>
        <p:blipFill>
          <a:blip r:embed="rId5">
            <a:alphaModFix/>
          </a:blip>
          <a:stretch>
            <a:fillRect/>
          </a:stretch>
        </p:blipFill>
        <p:spPr>
          <a:xfrm>
            <a:off x="4533900" y="2402448"/>
            <a:ext cx="3719602" cy="938300"/>
          </a:xfrm>
          <a:prstGeom prst="rect">
            <a:avLst/>
          </a:prstGeom>
          <a:noFill/>
          <a:ln>
            <a:noFill/>
          </a:ln>
        </p:spPr>
      </p:pic>
      <p:pic>
        <p:nvPicPr>
          <p:cNvPr id="150" name="Google Shape;150;p21"/>
          <p:cNvPicPr preferRelativeResize="0"/>
          <p:nvPr/>
        </p:nvPicPr>
        <p:blipFill>
          <a:blip r:embed="rId6">
            <a:alphaModFix/>
          </a:blip>
          <a:stretch>
            <a:fillRect/>
          </a:stretch>
        </p:blipFill>
        <p:spPr>
          <a:xfrm>
            <a:off x="3412697" y="3511725"/>
            <a:ext cx="1991290" cy="585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